
<file path=[Content_Types].xml><?xml version="1.0" encoding="utf-8"?>
<Types xmlns="http://schemas.openxmlformats.org/package/2006/content-types">
  <Default Extension="png" ContentType="image/png"/>
  <Default Extension="wmf" ContentType="image/x-wmf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3.xml" ContentType="application/vnd.openxmlformats-officedocument.presentationml.notesSlide+xml"/>
  <Override PartName="/ppt/charts/chart2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1.xml" ContentType="application/vnd.openxmlformats-officedocument.themeOverride+xml"/>
  <Override PartName="/ppt/charts/chart3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drawings/drawing1.xml" ContentType="application/vnd.openxmlformats-officedocument.drawingml.chartshapes+xml"/>
  <Override PartName="/ppt/notesSlides/notesSlide4.xml" ContentType="application/vnd.openxmlformats-officedocument.presentationml.notesSlide+xml"/>
  <Override PartName="/ppt/charts/chart4.xml" ContentType="application/vnd.openxmlformats-officedocument.drawingml.chart+xml"/>
  <Override PartName="/ppt/theme/themeOverride2.xml" ContentType="application/vnd.openxmlformats-officedocument.themeOverride+xml"/>
  <Override PartName="/ppt/charts/chart5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6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bookmarkIdSeed="3">
  <p:sldMasterIdLst>
    <p:sldMasterId id="2147483660" r:id="rId1"/>
    <p:sldMasterId id="2147483671" r:id="rId2"/>
    <p:sldMasterId id="2147483682" r:id="rId3"/>
  </p:sldMasterIdLst>
  <p:notesMasterIdLst>
    <p:notesMasterId r:id="rId24"/>
  </p:notesMasterIdLst>
  <p:sldIdLst>
    <p:sldId id="746" r:id="rId4"/>
    <p:sldId id="783" r:id="rId5"/>
    <p:sldId id="751" r:id="rId6"/>
    <p:sldId id="793" r:id="rId7"/>
    <p:sldId id="768" r:id="rId8"/>
    <p:sldId id="792" r:id="rId9"/>
    <p:sldId id="770" r:id="rId10"/>
    <p:sldId id="794" r:id="rId11"/>
    <p:sldId id="800" r:id="rId12"/>
    <p:sldId id="767" r:id="rId13"/>
    <p:sldId id="766" r:id="rId14"/>
    <p:sldId id="796" r:id="rId15"/>
    <p:sldId id="762" r:id="rId16"/>
    <p:sldId id="797" r:id="rId17"/>
    <p:sldId id="774" r:id="rId18"/>
    <p:sldId id="776" r:id="rId19"/>
    <p:sldId id="749" r:id="rId20"/>
    <p:sldId id="769" r:id="rId21"/>
    <p:sldId id="748" r:id="rId22"/>
    <p:sldId id="787" r:id="rId23"/>
  </p:sldIdLst>
  <p:sldSz cx="12192000" cy="6858000"/>
  <p:notesSz cx="6858000" cy="9144000"/>
  <p:defaultTextStyle>
    <a:defPPr>
      <a:defRPr lang="en-US"/>
    </a:defPPr>
    <a:lvl1pPr marL="0" algn="l" defTabSz="91423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19" algn="l" defTabSz="91423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239" algn="l" defTabSz="91423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358" algn="l" defTabSz="91423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477" algn="l" defTabSz="91423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596" algn="l" defTabSz="91423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2716" algn="l" defTabSz="91423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199835" algn="l" defTabSz="91423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6954" algn="l" defTabSz="91423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3E95A5FC-4D35-4C3F-8CC8-A35667FB82AE}">
          <p14:sldIdLst>
            <p14:sldId id="746"/>
            <p14:sldId id="783"/>
            <p14:sldId id="751"/>
            <p14:sldId id="793"/>
            <p14:sldId id="768"/>
            <p14:sldId id="792"/>
            <p14:sldId id="770"/>
            <p14:sldId id="794"/>
            <p14:sldId id="800"/>
            <p14:sldId id="767"/>
            <p14:sldId id="766"/>
            <p14:sldId id="796"/>
            <p14:sldId id="762"/>
            <p14:sldId id="797"/>
            <p14:sldId id="774"/>
            <p14:sldId id="776"/>
            <p14:sldId id="749"/>
            <p14:sldId id="769"/>
            <p14:sldId id="748"/>
            <p14:sldId id="787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C00"/>
    <a:srgbClr val="005EA4"/>
    <a:srgbClr val="0062AC"/>
    <a:srgbClr val="0000CC"/>
    <a:srgbClr val="D3A577"/>
    <a:srgbClr val="CCECFF"/>
    <a:srgbClr val="C28446"/>
    <a:srgbClr val="FFFF66"/>
    <a:srgbClr val="C0C0C0"/>
    <a:srgbClr val="9966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22" autoAdjust="0"/>
    <p:restoredTop sz="91478" autoAdjust="0"/>
  </p:normalViewPr>
  <p:slideViewPr>
    <p:cSldViewPr>
      <p:cViewPr varScale="1">
        <p:scale>
          <a:sx n="67" d="100"/>
          <a:sy n="67" d="100"/>
        </p:scale>
        <p:origin x="90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tableStyles" Target="tableStyle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package" Target="../embeddings/Microsoft_Excel_Worksheet2.xlsx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chartUserShapes" Target="../drawings/drawing1.xml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4.xlsx"/><Relationship Id="rId1" Type="http://schemas.openxmlformats.org/officeDocument/2006/relationships/themeOverride" Target="../theme/themeOverride2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5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6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ZW" sz="1800" dirty="0"/>
              <a:t>Progress</a:t>
            </a:r>
            <a:r>
              <a:rPr lang="en-ZW" sz="1800" baseline="0" dirty="0"/>
              <a:t> towards 90/90/90, adolescents 15-24 years </a:t>
            </a:r>
            <a:endParaRPr lang="en-ZW" sz="1800" dirty="0"/>
          </a:p>
        </c:rich>
      </c:tx>
      <c:layout/>
      <c:overlay val="0"/>
      <c:spPr>
        <a:noFill/>
        <a:ln>
          <a:noFill/>
        </a:ln>
        <a:effectLst/>
      </c:sp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Sheet1!$J$2</c:f>
              <c:strCache>
                <c:ptCount val="1"/>
                <c:pt idx="0">
                  <c:v>diagnosed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Sheet1!$I$3:$I$5</c:f>
              <c:strCache>
                <c:ptCount val="3"/>
                <c:pt idx="0">
                  <c:v>Zimbabwe</c:v>
                </c:pt>
                <c:pt idx="1">
                  <c:v>Malawi</c:v>
                </c:pt>
                <c:pt idx="2">
                  <c:v>Zambia </c:v>
                </c:pt>
              </c:strCache>
            </c:strRef>
          </c:cat>
          <c:val>
            <c:numRef>
              <c:f>Sheet1!$J$3:$J$5</c:f>
              <c:numCache>
                <c:formatCode>General</c:formatCode>
                <c:ptCount val="3"/>
                <c:pt idx="0">
                  <c:v>52</c:v>
                </c:pt>
                <c:pt idx="1">
                  <c:v>53</c:v>
                </c:pt>
                <c:pt idx="2">
                  <c:v>42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7C9C-43AA-9D67-1198264C0BA8}"/>
            </c:ext>
          </c:extLst>
        </c:ser>
        <c:ser>
          <c:idx val="1"/>
          <c:order val="1"/>
          <c:tx>
            <c:strRef>
              <c:f>Sheet1!$K$2</c:f>
              <c:strCache>
                <c:ptCount val="1"/>
                <c:pt idx="0">
                  <c:v>treated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Sheet1!$I$3:$I$5</c:f>
              <c:strCache>
                <c:ptCount val="3"/>
                <c:pt idx="0">
                  <c:v>Zimbabwe</c:v>
                </c:pt>
                <c:pt idx="1">
                  <c:v>Malawi</c:v>
                </c:pt>
                <c:pt idx="2">
                  <c:v>Zambia </c:v>
                </c:pt>
              </c:strCache>
            </c:strRef>
          </c:cat>
          <c:val>
            <c:numRef>
              <c:f>Sheet1!$K$3:$K$5</c:f>
              <c:numCache>
                <c:formatCode>General</c:formatCode>
                <c:ptCount val="3"/>
                <c:pt idx="0">
                  <c:v>84</c:v>
                </c:pt>
                <c:pt idx="1">
                  <c:v>76</c:v>
                </c:pt>
                <c:pt idx="2">
                  <c:v>78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7C9C-43AA-9D67-1198264C0BA8}"/>
            </c:ext>
          </c:extLst>
        </c:ser>
        <c:ser>
          <c:idx val="2"/>
          <c:order val="2"/>
          <c:tx>
            <c:strRef>
              <c:f>Sheet1!$L$2</c:f>
              <c:strCache>
                <c:ptCount val="1"/>
                <c:pt idx="0">
                  <c:v>virally suppressed</c:v>
                </c:pt>
              </c:strCache>
            </c:strRef>
          </c:tx>
          <c:spPr>
            <a:solidFill>
              <a:srgbClr val="FFC00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Sheet1!$I$3:$I$5</c:f>
              <c:strCache>
                <c:ptCount val="3"/>
                <c:pt idx="0">
                  <c:v>Zimbabwe</c:v>
                </c:pt>
                <c:pt idx="1">
                  <c:v>Malawi</c:v>
                </c:pt>
                <c:pt idx="2">
                  <c:v>Zambia </c:v>
                </c:pt>
              </c:strCache>
            </c:strRef>
          </c:cat>
          <c:val>
            <c:numRef>
              <c:f>Sheet1!$L$3:$L$5</c:f>
              <c:numCache>
                <c:formatCode>General</c:formatCode>
                <c:ptCount val="3"/>
                <c:pt idx="0">
                  <c:v>85</c:v>
                </c:pt>
                <c:pt idx="1">
                  <c:v>78</c:v>
                </c:pt>
                <c:pt idx="2">
                  <c:v>71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7C9C-43AA-9D67-1198264C0BA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07224792"/>
        <c:axId val="207225184"/>
      </c:barChart>
      <c:catAx>
        <c:axId val="20722479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07225184"/>
        <c:crosses val="autoZero"/>
        <c:auto val="1"/>
        <c:lblAlgn val="ctr"/>
        <c:lblOffset val="100"/>
        <c:noMultiLvlLbl val="0"/>
      </c:catAx>
      <c:valAx>
        <c:axId val="20722518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0722479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 w="25400">
      <a:solidFill>
        <a:schemeClr val="tx1"/>
      </a:solidFill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stack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solidFill>
                <a:schemeClr val="bg1"/>
              </a:solidFill>
              <a:ln>
                <a:solidFill>
                  <a:schemeClr val="tx1"/>
                </a:solidFill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8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Gill Sans MT" panose="020B0502020104020203" pitchFamily="34" charset="0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Sheet1!$B$123:$B$127</c:f>
              <c:strCache>
                <c:ptCount val="5"/>
                <c:pt idx="0">
                  <c:v>Estimated PLHIV</c:v>
                </c:pt>
                <c:pt idx="1">
                  <c:v>Know HIV status</c:v>
                </c:pt>
                <c:pt idx="2">
                  <c:v>In Care</c:v>
                </c:pt>
                <c:pt idx="3">
                  <c:v>On ART</c:v>
                </c:pt>
                <c:pt idx="4">
                  <c:v>Viral suppression</c:v>
                </c:pt>
              </c:strCache>
            </c:strRef>
          </c:cat>
          <c:val>
            <c:numRef>
              <c:f>Sheet1!$C$123:$C$127</c:f>
              <c:numCache>
                <c:formatCode>#,##0</c:formatCode>
                <c:ptCount val="5"/>
                <c:pt idx="0">
                  <c:v>1325823</c:v>
                </c:pt>
                <c:pt idx="1">
                  <c:v>981109.02</c:v>
                </c:pt>
                <c:pt idx="2">
                  <c:v>1141542</c:v>
                </c:pt>
                <c:pt idx="3">
                  <c:v>1119909</c:v>
                </c:pt>
                <c:pt idx="4">
                  <c:v>996719.01</c:v>
                </c:pt>
              </c:numCache>
            </c:numRef>
          </c:val>
        </c:ser>
        <c:ser>
          <c:idx val="1"/>
          <c:order val="1"/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solidFill>
                <a:schemeClr val="bg1"/>
              </a:solidFill>
              <a:ln>
                <a:solidFill>
                  <a:schemeClr val="tx1"/>
                </a:solidFill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8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Gill Sans MT" panose="020B0502020104020203" pitchFamily="34" charset="0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Sheet1!$B$123:$B$127</c:f>
              <c:strCache>
                <c:ptCount val="5"/>
                <c:pt idx="0">
                  <c:v>Estimated PLHIV</c:v>
                </c:pt>
                <c:pt idx="1">
                  <c:v>Know HIV status</c:v>
                </c:pt>
                <c:pt idx="2">
                  <c:v>In Care</c:v>
                </c:pt>
                <c:pt idx="3">
                  <c:v>On ART</c:v>
                </c:pt>
                <c:pt idx="4">
                  <c:v>Viral suppression</c:v>
                </c:pt>
              </c:strCache>
            </c:strRef>
          </c:cat>
          <c:val>
            <c:numRef>
              <c:f>Sheet1!$D$123:$D$127</c:f>
              <c:numCache>
                <c:formatCode>#,##0</c:formatCode>
                <c:ptCount val="5"/>
                <c:pt idx="1">
                  <c:v>344713.98</c:v>
                </c:pt>
                <c:pt idx="2">
                  <c:v>160432.97999999998</c:v>
                </c:pt>
                <c:pt idx="3">
                  <c:v>21633</c:v>
                </c:pt>
                <c:pt idx="4">
                  <c:v>123189.98999999999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5"/>
        <c:overlap val="100"/>
        <c:axId val="205877072"/>
        <c:axId val="205877464"/>
      </c:barChart>
      <c:catAx>
        <c:axId val="20587707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Gill Sans MT" panose="020B0502020104020203" pitchFamily="34" charset="0"/>
                <a:ea typeface="+mn-ea"/>
                <a:cs typeface="+mn-cs"/>
              </a:defRPr>
            </a:pPr>
            <a:endParaRPr lang="en-US"/>
          </a:p>
        </c:txPr>
        <c:crossAx val="205877464"/>
        <c:crosses val="autoZero"/>
        <c:auto val="1"/>
        <c:lblAlgn val="ctr"/>
        <c:lblOffset val="100"/>
        <c:noMultiLvlLbl val="0"/>
      </c:catAx>
      <c:valAx>
        <c:axId val="205877464"/>
        <c:scaling>
          <c:orientation val="minMax"/>
        </c:scaling>
        <c:delete val="0"/>
        <c:axPos val="l"/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Gill Sans MT" panose="020B0502020104020203" pitchFamily="34" charset="0"/>
                <a:ea typeface="+mn-ea"/>
                <a:cs typeface="+mn-cs"/>
              </a:defRPr>
            </a:pPr>
            <a:endParaRPr lang="en-US"/>
          </a:p>
        </c:txPr>
        <c:crossAx val="20587707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solidFill>
        <a:srgbClr val="000000"/>
      </a:solidFill>
    </a:ln>
    <a:effectLst/>
  </c:spPr>
  <c:txPr>
    <a:bodyPr/>
    <a:lstStyle/>
    <a:p>
      <a:pPr>
        <a:defRPr sz="1800" b="1">
          <a:latin typeface="Gill Sans MT" panose="020B0502020104020203" pitchFamily="34" charset="0"/>
        </a:defRPr>
      </a:pPr>
      <a:endParaRPr lang="en-US"/>
    </a:p>
  </c:txPr>
  <c:externalData r:id="rId4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4063899097636393"/>
          <c:y val="4.7779572948361951E-2"/>
          <c:w val="0.84779247841467043"/>
          <c:h val="0.78117277544676911"/>
        </c:manualLayout>
      </c:layout>
      <c:barChart>
        <c:barDir val="col"/>
        <c:grouping val="stacked"/>
        <c:varyColors val="0"/>
        <c:ser>
          <c:idx val="0"/>
          <c:order val="0"/>
          <c:spPr>
            <a:solidFill>
              <a:srgbClr val="FFC000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00B050"/>
              </a:solidFill>
              <a:ln>
                <a:noFill/>
              </a:ln>
              <a:effectLst/>
            </c:spPr>
          </c:dPt>
          <c:dLbls>
            <c:dLbl>
              <c:idx val="1"/>
              <c:layout>
                <c:manualLayout>
                  <c:x val="0"/>
                  <c:y val="2.7962247882905453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1.5649452269170579E-3"/>
                  <c:y val="-4.4444444444444446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-4.6948356807512883E-3"/>
                  <c:y val="-3.9506172839506172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-4.6948356807511738E-3"/>
                  <c:y val="-3.7037037037037035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solidFill>
                <a:schemeClr val="bg1"/>
              </a:solidFill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Gill Sans MT" panose="020B0502020104020203" pitchFamily="34" charset="0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Sheet1!$C$73:$C$77</c:f>
              <c:strCache>
                <c:ptCount val="5"/>
                <c:pt idx="0">
                  <c:v>Semester Target</c:v>
                </c:pt>
                <c:pt idx="1">
                  <c:v>HIV Tested </c:v>
                </c:pt>
                <c:pt idx="2">
                  <c:v>HIV Tested &amp; Received Results </c:v>
                </c:pt>
                <c:pt idx="3">
                  <c:v>HIV Positive </c:v>
                </c:pt>
                <c:pt idx="4">
                  <c:v>Refered for OI/ART Services </c:v>
                </c:pt>
              </c:strCache>
            </c:strRef>
          </c:cat>
          <c:val>
            <c:numRef>
              <c:f>Sheet1!$D$73:$D$77</c:f>
              <c:numCache>
                <c:formatCode>#,##0</c:formatCode>
                <c:ptCount val="5"/>
                <c:pt idx="0">
                  <c:v>1388500</c:v>
                </c:pt>
                <c:pt idx="1">
                  <c:v>282499</c:v>
                </c:pt>
                <c:pt idx="2">
                  <c:v>814835</c:v>
                </c:pt>
                <c:pt idx="3">
                  <c:v>50687</c:v>
                </c:pt>
                <c:pt idx="4">
                  <c:v>41451</c:v>
                </c:pt>
              </c:numCache>
            </c:numRef>
          </c:val>
        </c:ser>
        <c:ser>
          <c:idx val="1"/>
          <c:order val="1"/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solidFill>
                <a:schemeClr val="bg1"/>
              </a:solidFill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Gill Sans MT" panose="020B0502020104020203" pitchFamily="34" charset="0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Sheet1!$C$73:$C$77</c:f>
              <c:strCache>
                <c:ptCount val="5"/>
                <c:pt idx="0">
                  <c:v>Semester Target</c:v>
                </c:pt>
                <c:pt idx="1">
                  <c:v>HIV Tested </c:v>
                </c:pt>
                <c:pt idx="2">
                  <c:v>HIV Tested &amp; Received Results </c:v>
                </c:pt>
                <c:pt idx="3">
                  <c:v>HIV Positive </c:v>
                </c:pt>
                <c:pt idx="4">
                  <c:v>Refered for OI/ART Services </c:v>
                </c:pt>
              </c:strCache>
            </c:strRef>
          </c:cat>
          <c:val>
            <c:numRef>
              <c:f>Sheet1!$E$73:$E$77</c:f>
              <c:numCache>
                <c:formatCode>#,##0</c:formatCode>
                <c:ptCount val="5"/>
                <c:pt idx="1">
                  <c:v>541944</c:v>
                </c:pt>
              </c:numCache>
            </c:numRef>
          </c:val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50"/>
        <c:overlap val="100"/>
        <c:axId val="205878640"/>
        <c:axId val="205879032"/>
      </c:barChart>
      <c:catAx>
        <c:axId val="20587864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Gill Sans MT" panose="020B0502020104020203" pitchFamily="34" charset="0"/>
                <a:ea typeface="+mn-ea"/>
                <a:cs typeface="+mn-cs"/>
              </a:defRPr>
            </a:pPr>
            <a:endParaRPr lang="en-US"/>
          </a:p>
        </c:txPr>
        <c:crossAx val="205879032"/>
        <c:crosses val="autoZero"/>
        <c:auto val="1"/>
        <c:lblAlgn val="ctr"/>
        <c:lblOffset val="100"/>
        <c:noMultiLvlLbl val="0"/>
      </c:catAx>
      <c:valAx>
        <c:axId val="205879032"/>
        <c:scaling>
          <c:orientation val="minMax"/>
          <c:max val="1400000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600" b="1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Gill Sans MT" panose="020B0502020104020203" pitchFamily="34" charset="0"/>
                    <a:ea typeface="+mn-ea"/>
                    <a:cs typeface="+mn-cs"/>
                  </a:defRPr>
                </a:pPr>
                <a:r>
                  <a:rPr lang="en-US"/>
                  <a:t>Frequency (n)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600" b="1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Gill Sans MT" panose="020B0502020104020203" pitchFamily="34" charset="0"/>
                  <a:ea typeface="+mn-ea"/>
                  <a:cs typeface="+mn-cs"/>
                </a:defRPr>
              </a:pPr>
              <a:endParaRPr lang="en-US"/>
            </a:p>
          </c:txPr>
        </c:title>
        <c:numFmt formatCode="#,##0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Gill Sans MT" panose="020B0502020104020203" pitchFamily="34" charset="0"/>
                <a:ea typeface="+mn-ea"/>
                <a:cs typeface="+mn-cs"/>
              </a:defRPr>
            </a:pPr>
            <a:endParaRPr lang="en-US"/>
          </a:p>
        </c:txPr>
        <c:crossAx val="20587864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25400">
      <a:solidFill>
        <a:schemeClr val="tx1"/>
      </a:solidFill>
    </a:ln>
    <a:effectLst/>
  </c:spPr>
  <c:txPr>
    <a:bodyPr/>
    <a:lstStyle/>
    <a:p>
      <a:pPr>
        <a:defRPr sz="1600" b="1">
          <a:latin typeface="Gill Sans MT" panose="020B0502020104020203" pitchFamily="34" charset="0"/>
        </a:defRPr>
      </a:pPr>
      <a:endParaRPr lang="en-US"/>
    </a:p>
  </c:txPr>
  <c:externalData r:id="rId3">
    <c:autoUpdate val="0"/>
  </c:externalData>
  <c:userShapes r:id="rId4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'initiating cascades'!$P$1</c:f>
              <c:strCache>
                <c:ptCount val="1"/>
                <c:pt idx="0">
                  <c:v>Newly HIV diagnosed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5400000" vert="horz"/>
              <a:lstStyle/>
              <a:p>
                <a:pPr>
                  <a:defRPr/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</c:ext>
            </c:extLst>
          </c:dLbls>
          <c:cat>
            <c:strRef>
              <c:f>'initiating cascades'!$O$2:$O$11</c:f>
              <c:strCache>
                <c:ptCount val="10"/>
                <c:pt idx="0">
                  <c:v>Harare</c:v>
                </c:pt>
                <c:pt idx="1">
                  <c:v>Mash West</c:v>
                </c:pt>
                <c:pt idx="2">
                  <c:v>Mash East</c:v>
                </c:pt>
                <c:pt idx="3">
                  <c:v>Midlands</c:v>
                </c:pt>
                <c:pt idx="4">
                  <c:v>Masvingo</c:v>
                </c:pt>
                <c:pt idx="5">
                  <c:v>Manicaland</c:v>
                </c:pt>
                <c:pt idx="6">
                  <c:v>Mat South</c:v>
                </c:pt>
                <c:pt idx="7">
                  <c:v>Mash Central</c:v>
                </c:pt>
                <c:pt idx="8">
                  <c:v>Mat North</c:v>
                </c:pt>
                <c:pt idx="9">
                  <c:v>Bulawayo</c:v>
                </c:pt>
              </c:strCache>
            </c:strRef>
          </c:cat>
          <c:val>
            <c:numRef>
              <c:f>'initiating cascades'!$P$2:$P$11</c:f>
              <c:numCache>
                <c:formatCode>#,##0</c:formatCode>
                <c:ptCount val="10"/>
                <c:pt idx="0">
                  <c:v>6580</c:v>
                </c:pt>
                <c:pt idx="1">
                  <c:v>7464</c:v>
                </c:pt>
                <c:pt idx="2">
                  <c:v>5777</c:v>
                </c:pt>
                <c:pt idx="3">
                  <c:v>8103</c:v>
                </c:pt>
                <c:pt idx="4">
                  <c:v>4772</c:v>
                </c:pt>
                <c:pt idx="5">
                  <c:v>4425</c:v>
                </c:pt>
                <c:pt idx="6">
                  <c:v>3129</c:v>
                </c:pt>
                <c:pt idx="7">
                  <c:v>4835</c:v>
                </c:pt>
                <c:pt idx="8">
                  <c:v>2258</c:v>
                </c:pt>
                <c:pt idx="9">
                  <c:v>2336</c:v>
                </c:pt>
              </c:numCache>
            </c:numRef>
          </c:val>
        </c:ser>
        <c:ser>
          <c:idx val="1"/>
          <c:order val="1"/>
          <c:tx>
            <c:strRef>
              <c:f>'initiating cascades'!$Q$1</c:f>
              <c:strCache>
                <c:ptCount val="1"/>
                <c:pt idx="0">
                  <c:v>Linked for OI/ART services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5400000" vert="horz"/>
              <a:lstStyle/>
              <a:p>
                <a:pPr>
                  <a:defRPr/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</c:ext>
            </c:extLst>
          </c:dLbls>
          <c:cat>
            <c:strRef>
              <c:f>'initiating cascades'!$O$2:$O$11</c:f>
              <c:strCache>
                <c:ptCount val="10"/>
                <c:pt idx="0">
                  <c:v>Harare</c:v>
                </c:pt>
                <c:pt idx="1">
                  <c:v>Mash West</c:v>
                </c:pt>
                <c:pt idx="2">
                  <c:v>Mash East</c:v>
                </c:pt>
                <c:pt idx="3">
                  <c:v>Midlands</c:v>
                </c:pt>
                <c:pt idx="4">
                  <c:v>Masvingo</c:v>
                </c:pt>
                <c:pt idx="5">
                  <c:v>Manicaland</c:v>
                </c:pt>
                <c:pt idx="6">
                  <c:v>Mat South</c:v>
                </c:pt>
                <c:pt idx="7">
                  <c:v>Mash Central</c:v>
                </c:pt>
                <c:pt idx="8">
                  <c:v>Mat North</c:v>
                </c:pt>
                <c:pt idx="9">
                  <c:v>Bulawayo</c:v>
                </c:pt>
              </c:strCache>
            </c:strRef>
          </c:cat>
          <c:val>
            <c:numRef>
              <c:f>'initiating cascades'!$Q$2:$Q$11</c:f>
              <c:numCache>
                <c:formatCode>#,##0</c:formatCode>
                <c:ptCount val="10"/>
                <c:pt idx="0">
                  <c:v>5709</c:v>
                </c:pt>
                <c:pt idx="1">
                  <c:v>6055</c:v>
                </c:pt>
                <c:pt idx="2">
                  <c:v>4238</c:v>
                </c:pt>
                <c:pt idx="3">
                  <c:v>4360</c:v>
                </c:pt>
                <c:pt idx="4">
                  <c:v>3447</c:v>
                </c:pt>
                <c:pt idx="5">
                  <c:v>3786</c:v>
                </c:pt>
                <c:pt idx="6">
                  <c:v>2787</c:v>
                </c:pt>
                <c:pt idx="7">
                  <c:v>2563</c:v>
                </c:pt>
                <c:pt idx="8">
                  <c:v>2201</c:v>
                </c:pt>
                <c:pt idx="9">
                  <c:v>2197</c:v>
                </c:pt>
              </c:numCache>
            </c:numRef>
          </c:val>
        </c:ser>
        <c:ser>
          <c:idx val="2"/>
          <c:order val="2"/>
          <c:tx>
            <c:strRef>
              <c:f>'initiating cascades'!$R$1</c:f>
              <c:strCache>
                <c:ptCount val="1"/>
                <c:pt idx="0">
                  <c:v>Newly Enrolled in HIV care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5400000" vert="horz"/>
              <a:lstStyle/>
              <a:p>
                <a:pPr>
                  <a:defRPr/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</c:ext>
            </c:extLst>
          </c:dLbls>
          <c:cat>
            <c:strRef>
              <c:f>'initiating cascades'!$O$2:$O$11</c:f>
              <c:strCache>
                <c:ptCount val="10"/>
                <c:pt idx="0">
                  <c:v>Harare</c:v>
                </c:pt>
                <c:pt idx="1">
                  <c:v>Mash West</c:v>
                </c:pt>
                <c:pt idx="2">
                  <c:v>Mash East</c:v>
                </c:pt>
                <c:pt idx="3">
                  <c:v>Midlands</c:v>
                </c:pt>
                <c:pt idx="4">
                  <c:v>Masvingo</c:v>
                </c:pt>
                <c:pt idx="5">
                  <c:v>Manicaland</c:v>
                </c:pt>
                <c:pt idx="6">
                  <c:v>Mat South</c:v>
                </c:pt>
                <c:pt idx="7">
                  <c:v>Mash Central</c:v>
                </c:pt>
                <c:pt idx="8">
                  <c:v>Mat North</c:v>
                </c:pt>
                <c:pt idx="9">
                  <c:v>Bulawayo</c:v>
                </c:pt>
              </c:strCache>
            </c:strRef>
          </c:cat>
          <c:val>
            <c:numRef>
              <c:f>'initiating cascades'!$R$2:$R$11</c:f>
              <c:numCache>
                <c:formatCode>#,##0</c:formatCode>
                <c:ptCount val="10"/>
                <c:pt idx="0">
                  <c:v>5671</c:v>
                </c:pt>
                <c:pt idx="1">
                  <c:v>5870</c:v>
                </c:pt>
                <c:pt idx="2">
                  <c:v>4905</c:v>
                </c:pt>
                <c:pt idx="3">
                  <c:v>4967</c:v>
                </c:pt>
                <c:pt idx="4">
                  <c:v>4285</c:v>
                </c:pt>
                <c:pt idx="5">
                  <c:v>3846</c:v>
                </c:pt>
                <c:pt idx="6">
                  <c:v>3017</c:v>
                </c:pt>
                <c:pt idx="7">
                  <c:v>2594</c:v>
                </c:pt>
                <c:pt idx="8">
                  <c:v>2254</c:v>
                </c:pt>
                <c:pt idx="9">
                  <c:v>2121</c:v>
                </c:pt>
              </c:numCache>
            </c:numRef>
          </c:val>
        </c:ser>
        <c:ser>
          <c:idx val="3"/>
          <c:order val="3"/>
          <c:tx>
            <c:strRef>
              <c:f>'initiating cascades'!$S$1</c:f>
              <c:strCache>
                <c:ptCount val="1"/>
                <c:pt idx="0">
                  <c:v>PLHIV newly Initiated on ART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5400000" vert="horz"/>
              <a:lstStyle/>
              <a:p>
                <a:pPr>
                  <a:defRPr/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</c:ext>
            </c:extLst>
          </c:dLbls>
          <c:cat>
            <c:strRef>
              <c:f>'initiating cascades'!$O$2:$O$11</c:f>
              <c:strCache>
                <c:ptCount val="10"/>
                <c:pt idx="0">
                  <c:v>Harare</c:v>
                </c:pt>
                <c:pt idx="1">
                  <c:v>Mash West</c:v>
                </c:pt>
                <c:pt idx="2">
                  <c:v>Mash East</c:v>
                </c:pt>
                <c:pt idx="3">
                  <c:v>Midlands</c:v>
                </c:pt>
                <c:pt idx="4">
                  <c:v>Masvingo</c:v>
                </c:pt>
                <c:pt idx="5">
                  <c:v>Manicaland</c:v>
                </c:pt>
                <c:pt idx="6">
                  <c:v>Mat South</c:v>
                </c:pt>
                <c:pt idx="7">
                  <c:v>Mash Central</c:v>
                </c:pt>
                <c:pt idx="8">
                  <c:v>Mat North</c:v>
                </c:pt>
                <c:pt idx="9">
                  <c:v>Bulawayo</c:v>
                </c:pt>
              </c:strCache>
            </c:strRef>
          </c:cat>
          <c:val>
            <c:numRef>
              <c:f>'initiating cascades'!$S$2:$S$11</c:f>
              <c:numCache>
                <c:formatCode>#,##0</c:formatCode>
                <c:ptCount val="10"/>
                <c:pt idx="0">
                  <c:v>5630</c:v>
                </c:pt>
                <c:pt idx="1">
                  <c:v>5337</c:v>
                </c:pt>
                <c:pt idx="2">
                  <c:v>4316</c:v>
                </c:pt>
                <c:pt idx="3">
                  <c:v>4206</c:v>
                </c:pt>
                <c:pt idx="4">
                  <c:v>3947</c:v>
                </c:pt>
                <c:pt idx="5">
                  <c:v>3500</c:v>
                </c:pt>
                <c:pt idx="6">
                  <c:v>2649</c:v>
                </c:pt>
                <c:pt idx="7">
                  <c:v>2491</c:v>
                </c:pt>
                <c:pt idx="8">
                  <c:v>2168</c:v>
                </c:pt>
                <c:pt idx="9">
                  <c:v>1869</c:v>
                </c:pt>
              </c:numCache>
            </c:numRef>
          </c:val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205879424"/>
        <c:axId val="205879816"/>
      </c:barChart>
      <c:catAx>
        <c:axId val="20587942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vert="horz"/>
          <a:lstStyle/>
          <a:p>
            <a:pPr>
              <a:defRPr/>
            </a:pPr>
            <a:endParaRPr lang="en-US"/>
          </a:p>
        </c:txPr>
        <c:crossAx val="205879816"/>
        <c:crosses val="autoZero"/>
        <c:auto val="1"/>
        <c:lblAlgn val="ctr"/>
        <c:lblOffset val="100"/>
        <c:noMultiLvlLbl val="0"/>
      </c:catAx>
      <c:valAx>
        <c:axId val="205879816"/>
        <c:scaling>
          <c:orientation val="minMax"/>
        </c:scaling>
        <c:delete val="0"/>
        <c:axPos val="l"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Frequency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</c:title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vert="horz"/>
          <a:lstStyle/>
          <a:p>
            <a:pPr>
              <a:defRPr/>
            </a:pPr>
            <a:endParaRPr lang="en-US"/>
          </a:p>
        </c:txPr>
        <c:crossAx val="20587942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</c:legend>
    <c:plotVisOnly val="1"/>
    <c:dispBlanksAs val="gap"/>
    <c:showDLblsOverMax val="0"/>
  </c:chart>
  <c:spPr>
    <a:solidFill>
      <a:schemeClr val="bg1"/>
    </a:solidFill>
    <a:ln w="25400" cap="flat" cmpd="sng" algn="ctr">
      <a:solidFill>
        <a:srgbClr val="000000"/>
      </a:solidFill>
      <a:round/>
    </a:ln>
    <a:effectLst/>
  </c:spPr>
  <c:txPr>
    <a:bodyPr/>
    <a:lstStyle/>
    <a:p>
      <a:pPr>
        <a:defRPr sz="1600" b="1"/>
      </a:pPr>
      <a:endParaRPr lang="en-US"/>
    </a:p>
  </c:txPr>
  <c:externalData r:id="rId2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Sheet1!$F$114</c:f>
              <c:strCache>
                <c:ptCount val="1"/>
                <c:pt idx="0">
                  <c:v>Semester Target</c:v>
                </c:pt>
              </c:strCache>
            </c:strRef>
          </c:tx>
          <c:spPr>
            <a:solidFill>
              <a:srgbClr val="FFC000"/>
            </a:solidFill>
            <a:ln>
              <a:noFill/>
            </a:ln>
            <a:effectLst/>
          </c:spPr>
          <c:invertIfNegative val="0"/>
          <c:cat>
            <c:strRef>
              <c:f>Sheet1!$H$113:$N$113</c:f>
              <c:strCache>
                <c:ptCount val="7"/>
                <c:pt idx="0">
                  <c:v>Binga</c:v>
                </c:pt>
                <c:pt idx="1">
                  <c:v>Shamva</c:v>
                </c:pt>
                <c:pt idx="2">
                  <c:v>Mt Darwin </c:v>
                </c:pt>
                <c:pt idx="3">
                  <c:v>Guruve</c:v>
                </c:pt>
                <c:pt idx="4">
                  <c:v>Rushinga</c:v>
                </c:pt>
                <c:pt idx="5">
                  <c:v>Centenary</c:v>
                </c:pt>
                <c:pt idx="6">
                  <c:v>Mbire</c:v>
                </c:pt>
              </c:strCache>
            </c:strRef>
          </c:cat>
          <c:val>
            <c:numRef>
              <c:f>Sheet1!$H$114:$N$114</c:f>
              <c:numCache>
                <c:formatCode>General</c:formatCode>
                <c:ptCount val="7"/>
                <c:pt idx="0">
                  <c:v>9164</c:v>
                </c:pt>
                <c:pt idx="1">
                  <c:v>6720</c:v>
                </c:pt>
                <c:pt idx="2">
                  <c:v>10997</c:v>
                </c:pt>
                <c:pt idx="3">
                  <c:v>6720</c:v>
                </c:pt>
                <c:pt idx="4">
                  <c:v>4277</c:v>
                </c:pt>
                <c:pt idx="5">
                  <c:v>6720</c:v>
                </c:pt>
                <c:pt idx="6">
                  <c:v>3666</c:v>
                </c:pt>
              </c:numCache>
            </c:numRef>
          </c:val>
        </c:ser>
        <c:ser>
          <c:idx val="1"/>
          <c:order val="1"/>
          <c:tx>
            <c:strRef>
              <c:f>Sheet1!$F$115</c:f>
              <c:strCache>
                <c:ptCount val="1"/>
                <c:pt idx="0">
                  <c:v>HIV Tested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Sheet1!$H$113:$N$113</c:f>
              <c:strCache>
                <c:ptCount val="7"/>
                <c:pt idx="0">
                  <c:v>Binga</c:v>
                </c:pt>
                <c:pt idx="1">
                  <c:v>Shamva</c:v>
                </c:pt>
                <c:pt idx="2">
                  <c:v>Mt Darwin </c:v>
                </c:pt>
                <c:pt idx="3">
                  <c:v>Guruve</c:v>
                </c:pt>
                <c:pt idx="4">
                  <c:v>Rushinga</c:v>
                </c:pt>
                <c:pt idx="5">
                  <c:v>Centenary</c:v>
                </c:pt>
                <c:pt idx="6">
                  <c:v>Mbire</c:v>
                </c:pt>
              </c:strCache>
            </c:strRef>
          </c:cat>
          <c:val>
            <c:numRef>
              <c:f>Sheet1!$H$115:$N$115</c:f>
              <c:numCache>
                <c:formatCode>General</c:formatCode>
                <c:ptCount val="7"/>
                <c:pt idx="0">
                  <c:v>8994</c:v>
                </c:pt>
                <c:pt idx="1">
                  <c:v>5696</c:v>
                </c:pt>
                <c:pt idx="2">
                  <c:v>17508</c:v>
                </c:pt>
                <c:pt idx="3">
                  <c:v>12948</c:v>
                </c:pt>
                <c:pt idx="4">
                  <c:v>4543</c:v>
                </c:pt>
                <c:pt idx="5">
                  <c:v>6191</c:v>
                </c:pt>
                <c:pt idx="6">
                  <c:v>5969</c:v>
                </c:pt>
              </c:numCache>
            </c:numRef>
          </c:val>
        </c:ser>
        <c:ser>
          <c:idx val="2"/>
          <c:order val="2"/>
          <c:tx>
            <c:strRef>
              <c:f>Sheet1!$F$116</c:f>
              <c:strCache>
                <c:ptCount val="1"/>
                <c:pt idx="0">
                  <c:v>HIV Tested &amp; Received Results</c:v>
                </c:pt>
              </c:strCache>
            </c:strRef>
          </c:tx>
          <c:spPr>
            <a:solidFill>
              <a:srgbClr val="C00000"/>
            </a:solidFill>
            <a:ln>
              <a:noFill/>
            </a:ln>
            <a:effectLst/>
          </c:spPr>
          <c:invertIfNegative val="0"/>
          <c:cat>
            <c:strRef>
              <c:f>Sheet1!$H$113:$N$113</c:f>
              <c:strCache>
                <c:ptCount val="7"/>
                <c:pt idx="0">
                  <c:v>Binga</c:v>
                </c:pt>
                <c:pt idx="1">
                  <c:v>Shamva</c:v>
                </c:pt>
                <c:pt idx="2">
                  <c:v>Mt Darwin </c:v>
                </c:pt>
                <c:pt idx="3">
                  <c:v>Guruve</c:v>
                </c:pt>
                <c:pt idx="4">
                  <c:v>Rushinga</c:v>
                </c:pt>
                <c:pt idx="5">
                  <c:v>Centenary</c:v>
                </c:pt>
                <c:pt idx="6">
                  <c:v>Mbire</c:v>
                </c:pt>
              </c:strCache>
            </c:strRef>
          </c:cat>
          <c:val>
            <c:numRef>
              <c:f>Sheet1!$H$116:$N$116</c:f>
              <c:numCache>
                <c:formatCode>General</c:formatCode>
                <c:ptCount val="7"/>
                <c:pt idx="0">
                  <c:v>7396</c:v>
                </c:pt>
                <c:pt idx="1">
                  <c:v>4941</c:v>
                </c:pt>
                <c:pt idx="2">
                  <c:v>17562</c:v>
                </c:pt>
                <c:pt idx="3">
                  <c:v>12682</c:v>
                </c:pt>
                <c:pt idx="4">
                  <c:v>4392</c:v>
                </c:pt>
                <c:pt idx="5">
                  <c:v>5692</c:v>
                </c:pt>
                <c:pt idx="6">
                  <c:v>5935</c:v>
                </c:pt>
              </c:numCache>
            </c:numRef>
          </c:val>
        </c:ser>
        <c:ser>
          <c:idx val="3"/>
          <c:order val="3"/>
          <c:tx>
            <c:strRef>
              <c:f>Sheet1!$F$117</c:f>
              <c:strCache>
                <c:ptCount val="1"/>
                <c:pt idx="0">
                  <c:v>HIV Positive 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strRef>
              <c:f>Sheet1!$H$113:$N$113</c:f>
              <c:strCache>
                <c:ptCount val="7"/>
                <c:pt idx="0">
                  <c:v>Binga</c:v>
                </c:pt>
                <c:pt idx="1">
                  <c:v>Shamva</c:v>
                </c:pt>
                <c:pt idx="2">
                  <c:v>Mt Darwin </c:v>
                </c:pt>
                <c:pt idx="3">
                  <c:v>Guruve</c:v>
                </c:pt>
                <c:pt idx="4">
                  <c:v>Rushinga</c:v>
                </c:pt>
                <c:pt idx="5">
                  <c:v>Centenary</c:v>
                </c:pt>
                <c:pt idx="6">
                  <c:v>Mbire</c:v>
                </c:pt>
              </c:strCache>
            </c:strRef>
          </c:cat>
          <c:val>
            <c:numRef>
              <c:f>Sheet1!$H$117:$N$117</c:f>
              <c:numCache>
                <c:formatCode>General</c:formatCode>
                <c:ptCount val="7"/>
                <c:pt idx="0">
                  <c:v>1004</c:v>
                </c:pt>
                <c:pt idx="1">
                  <c:v>715</c:v>
                </c:pt>
                <c:pt idx="2">
                  <c:v>576</c:v>
                </c:pt>
                <c:pt idx="3">
                  <c:v>464</c:v>
                </c:pt>
                <c:pt idx="4">
                  <c:v>353</c:v>
                </c:pt>
                <c:pt idx="5">
                  <c:v>186</c:v>
                </c:pt>
                <c:pt idx="6">
                  <c:v>141</c:v>
                </c:pt>
              </c:numCache>
            </c:numRef>
          </c:val>
        </c:ser>
        <c:ser>
          <c:idx val="4"/>
          <c:order val="4"/>
          <c:tx>
            <c:strRef>
              <c:f>Sheet1!$F$118</c:f>
              <c:strCache>
                <c:ptCount val="1"/>
                <c:pt idx="0">
                  <c:v>Refered for OI/ART Services </c:v>
                </c:pt>
              </c:strCache>
            </c:strRef>
          </c:tx>
          <c:spPr>
            <a:solidFill>
              <a:srgbClr val="00B050"/>
            </a:solidFill>
            <a:ln>
              <a:noFill/>
            </a:ln>
            <a:effectLst/>
          </c:spPr>
          <c:invertIfNegative val="0"/>
          <c:cat>
            <c:strRef>
              <c:f>Sheet1!$H$113:$N$113</c:f>
              <c:strCache>
                <c:ptCount val="7"/>
                <c:pt idx="0">
                  <c:v>Binga</c:v>
                </c:pt>
                <c:pt idx="1">
                  <c:v>Shamva</c:v>
                </c:pt>
                <c:pt idx="2">
                  <c:v>Mt Darwin </c:v>
                </c:pt>
                <c:pt idx="3">
                  <c:v>Guruve</c:v>
                </c:pt>
                <c:pt idx="4">
                  <c:v>Rushinga</c:v>
                </c:pt>
                <c:pt idx="5">
                  <c:v>Centenary</c:v>
                </c:pt>
                <c:pt idx="6">
                  <c:v>Mbire</c:v>
                </c:pt>
              </c:strCache>
            </c:strRef>
          </c:cat>
          <c:val>
            <c:numRef>
              <c:f>Sheet1!$H$118:$N$118</c:f>
              <c:numCache>
                <c:formatCode>General</c:formatCode>
                <c:ptCount val="7"/>
                <c:pt idx="0">
                  <c:v>539</c:v>
                </c:pt>
                <c:pt idx="1">
                  <c:v>442</c:v>
                </c:pt>
                <c:pt idx="2">
                  <c:v>532</c:v>
                </c:pt>
                <c:pt idx="3">
                  <c:v>375</c:v>
                </c:pt>
                <c:pt idx="4">
                  <c:v>75</c:v>
                </c:pt>
                <c:pt idx="5">
                  <c:v>120</c:v>
                </c:pt>
                <c:pt idx="6">
                  <c:v>113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05829648"/>
        <c:axId val="205828472"/>
      </c:barChart>
      <c:catAx>
        <c:axId val="20582964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05828472"/>
        <c:crosses val="autoZero"/>
        <c:auto val="1"/>
        <c:lblAlgn val="ctr"/>
        <c:lblOffset val="100"/>
        <c:noMultiLvlLbl val="0"/>
      </c:catAx>
      <c:valAx>
        <c:axId val="205828472"/>
        <c:scaling>
          <c:orientation val="minMax"/>
          <c:max val="18000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600" b="1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ZW"/>
                  <a:t>Frequency (n)</a:t>
                </a:r>
              </a:p>
            </c:rich>
          </c:tx>
          <c:layout>
            <c:manualLayout>
              <c:xMode val="edge"/>
              <c:yMode val="edge"/>
              <c:x val="0.18375166774457619"/>
              <c:y val="0.14797363279709533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600" b="1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05829648"/>
        <c:crosses val="autoZero"/>
        <c:crossBetween val="between"/>
      </c:valAx>
      <c:dTable>
        <c:showHorzBorder val="1"/>
        <c:showVertBorder val="1"/>
        <c:showOutline val="1"/>
        <c:showKeys val="1"/>
        <c:spPr>
          <a:noFill/>
          <a:ln w="25400" cap="flat" cmpd="sng" algn="ctr">
            <a:solidFill>
              <a:schemeClr val="tx1"/>
            </a:solidFill>
            <a:round/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16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</c:dTable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25400">
      <a:solidFill>
        <a:schemeClr val="tx1"/>
      </a:solidFill>
    </a:ln>
    <a:effectLst/>
  </c:spPr>
  <c:txPr>
    <a:bodyPr/>
    <a:lstStyle/>
    <a:p>
      <a:pPr>
        <a:defRPr sz="1600" b="1"/>
      </a:pPr>
      <a:endParaRPr lang="en-US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6.0489651328218555E-2"/>
          <c:y val="0.21409557904718285"/>
          <c:w val="0.9406418438005838"/>
          <c:h val="0.50403646694312465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Sheet1!$A$11</c:f>
              <c:strCache>
                <c:ptCount val="1"/>
                <c:pt idx="0">
                  <c:v>Jul-Dec 2015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0.13172147194337086"/>
                  <c:y val="-0.39965797244094486"/>
                </c:manualLayout>
              </c:layout>
              <c:tx>
                <c:rich>
                  <a:bodyPr rot="5400000" spcFirstLastPara="1" vertOverflow="ellipsis" wrap="square" anchor="ctr" anchorCtr="1"/>
                  <a:lstStyle/>
                  <a:p>
                    <a:pPr algn="ctr">
                      <a:defRPr sz="1200" b="1" i="0" u="none" strike="noStrike" kern="1200" baseline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b="1"/>
                      <a:t>N=1178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5400000" spcFirstLastPara="1" vertOverflow="ellipsis" wrap="square" anchor="ctr" anchorCtr="1"/>
                <a:lstStyle/>
                <a:p>
                  <a:pPr algn="ctr">
                    <a:defRPr sz="1200" b="1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0.10317226561371311"/>
                  <c:y val="-7.4289370078740161E-2"/>
                </c:manualLayout>
              </c:layout>
              <c:tx>
                <c:rich>
                  <a:bodyPr/>
                  <a:lstStyle/>
                  <a:p>
                    <a:r>
                      <a:rPr lang="en-US" b="1"/>
                      <a:t>N=413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-5.0209815450507567E-2"/>
                  <c:y val="-0.17462385170603675"/>
                </c:manualLayout>
              </c:layout>
              <c:tx>
                <c:rich>
                  <a:bodyPr/>
                  <a:lstStyle/>
                  <a:p>
                    <a:r>
                      <a:rPr lang="en-US" b="1"/>
                      <a:t>N=354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5.3235667347657029E-2"/>
                  <c:y val="-9.7632709973753354E-2"/>
                </c:manualLayout>
              </c:layout>
              <c:tx>
                <c:rich>
                  <a:bodyPr/>
                  <a:lstStyle/>
                  <a:p>
                    <a:r>
                      <a:rPr lang="en-US" b="1"/>
                      <a:t>N=756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-2.4062817215903627E-3"/>
                  <c:y val="4.1666666666666666E-3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N=54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5"/>
              <c:layout/>
              <c:tx>
                <c:rich>
                  <a:bodyPr/>
                  <a:lstStyle/>
                  <a:p>
                    <a:r>
                      <a:rPr lang="en-US"/>
                      <a:t>N=502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6"/>
              <c:layout/>
              <c:tx>
                <c:rich>
                  <a:bodyPr/>
                  <a:lstStyle/>
                  <a:p>
                    <a:r>
                      <a:rPr lang="en-US"/>
                      <a:t>N=19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7"/>
              <c:layout/>
              <c:tx>
                <c:rich>
                  <a:bodyPr/>
                  <a:lstStyle/>
                  <a:p>
                    <a:r>
                      <a:rPr lang="en-US"/>
                      <a:t>N=584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8"/>
              <c:layout>
                <c:manualLayout>
                  <c:x val="-1.2031408607951813E-3"/>
                  <c:y val="-3.819400322405998E-17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N=413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5400000" spcFirstLastPara="1" vertOverflow="ellipsis" wrap="square" anchor="ctr" anchorCtr="1"/>
              <a:lstStyle/>
              <a:p>
                <a:pPr>
                  <a:defRPr sz="12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Sheet1!$F$1:$N$4</c:f>
              <c:strCache>
                <c:ptCount val="18"/>
                <c:pt idx="0">
                  <c:v>Ped ART Initiation inANC</c:v>
                </c:pt>
                <c:pt idx="1">
                  <c:v>ART Initiation ANC</c:v>
                </c:pt>
                <c:pt idx="2">
                  <c:v>EID within 2 Months</c:v>
                </c:pt>
                <c:pt idx="3">
                  <c:v>EID Results Issued within 1 Month</c:v>
                </c:pt>
                <c:pt idx="4">
                  <c:v>ART Initiation for HIV+ children</c:v>
                </c:pt>
                <c:pt idx="5">
                  <c:v>HIV+ Women retained on ART 6 months after initiation </c:v>
                </c:pt>
                <c:pt idx="6">
                  <c:v>HIV+ children retained on ART 6 months after initiation </c:v>
                </c:pt>
                <c:pt idx="7">
                  <c:v>HIV Testing in ANC</c:v>
                </c:pt>
                <c:pt idx="8">
                  <c:v>Ped Contrimozaxole</c:v>
                </c:pt>
                <c:pt idx="9">
                  <c:v>11%</c:v>
                </c:pt>
                <c:pt idx="10">
                  <c:v>19%</c:v>
                </c:pt>
                <c:pt idx="11">
                  <c:v>100%</c:v>
                </c:pt>
                <c:pt idx="12">
                  <c:v>0%</c:v>
                </c:pt>
                <c:pt idx="13">
                  <c:v>100%</c:v>
                </c:pt>
                <c:pt idx="14">
                  <c:v>67%</c:v>
                </c:pt>
                <c:pt idx="15">
                  <c:v>100%</c:v>
                </c:pt>
                <c:pt idx="16">
                  <c:v>100%</c:v>
                </c:pt>
                <c:pt idx="17">
                  <c:v>100%</c:v>
                </c:pt>
              </c:strCache>
            </c:strRef>
          </c:cat>
          <c:val>
            <c:numRef>
              <c:f>Sheet1!$F$11:$N$11</c:f>
              <c:numCache>
                <c:formatCode>0%</c:formatCode>
                <c:ptCount val="9"/>
                <c:pt idx="0">
                  <c:v>0.15819209039548024</c:v>
                </c:pt>
                <c:pt idx="1">
                  <c:v>0.58991228070175439</c:v>
                </c:pt>
                <c:pt idx="2">
                  <c:v>0.70702179176755453</c:v>
                </c:pt>
                <c:pt idx="3">
                  <c:v>0.13698630136986301</c:v>
                </c:pt>
                <c:pt idx="4">
                  <c:v>0.46296296296296297</c:v>
                </c:pt>
                <c:pt idx="5">
                  <c:v>0.76821192052980136</c:v>
                </c:pt>
                <c:pt idx="6">
                  <c:v>0.78947368421052633</c:v>
                </c:pt>
                <c:pt idx="7">
                  <c:v>0.25171232876712329</c:v>
                </c:pt>
                <c:pt idx="8">
                  <c:v>0.75060532687651327</c:v>
                </c:pt>
              </c:numCache>
            </c:numRef>
          </c:val>
        </c:ser>
        <c:ser>
          <c:idx val="1"/>
          <c:order val="1"/>
          <c:tx>
            <c:strRef>
              <c:f>Sheet1!$A$5</c:f>
              <c:strCache>
                <c:ptCount val="1"/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Sheet1!$F$1:$N$4</c:f>
              <c:strCache>
                <c:ptCount val="18"/>
                <c:pt idx="0">
                  <c:v>Ped ART Initiation inANC</c:v>
                </c:pt>
                <c:pt idx="1">
                  <c:v>ART Initiation ANC</c:v>
                </c:pt>
                <c:pt idx="2">
                  <c:v>EID within 2 Months</c:v>
                </c:pt>
                <c:pt idx="3">
                  <c:v>EID Results Issued within 1 Month</c:v>
                </c:pt>
                <c:pt idx="4">
                  <c:v>ART Initiation for HIV+ children</c:v>
                </c:pt>
                <c:pt idx="5">
                  <c:v>HIV+ Women retained on ART 6 months after initiation </c:v>
                </c:pt>
                <c:pt idx="6">
                  <c:v>HIV+ children retained on ART 6 months after initiation </c:v>
                </c:pt>
                <c:pt idx="7">
                  <c:v>HIV Testing in ANC</c:v>
                </c:pt>
                <c:pt idx="8">
                  <c:v>Ped Contrimozaxole</c:v>
                </c:pt>
                <c:pt idx="9">
                  <c:v>11%</c:v>
                </c:pt>
                <c:pt idx="10">
                  <c:v>19%</c:v>
                </c:pt>
                <c:pt idx="11">
                  <c:v>100%</c:v>
                </c:pt>
                <c:pt idx="12">
                  <c:v>0%</c:v>
                </c:pt>
                <c:pt idx="13">
                  <c:v>100%</c:v>
                </c:pt>
                <c:pt idx="14">
                  <c:v>67%</c:v>
                </c:pt>
                <c:pt idx="15">
                  <c:v>100%</c:v>
                </c:pt>
                <c:pt idx="16">
                  <c:v>100%</c:v>
                </c:pt>
                <c:pt idx="17">
                  <c:v>100%</c:v>
                </c:pt>
              </c:strCache>
            </c:strRef>
          </c:cat>
          <c:val>
            <c:numRef>
              <c:f>Sheet1!$B$5:$N$5</c:f>
            </c:numRef>
          </c:val>
        </c:ser>
        <c:ser>
          <c:idx val="2"/>
          <c:order val="2"/>
          <c:tx>
            <c:strRef>
              <c:f>Sheet1!$A$6</c:f>
              <c:strCache>
                <c:ptCount val="1"/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Sheet1!$F$1:$N$4</c:f>
              <c:strCache>
                <c:ptCount val="18"/>
                <c:pt idx="0">
                  <c:v>Ped ART Initiation inANC</c:v>
                </c:pt>
                <c:pt idx="1">
                  <c:v>ART Initiation ANC</c:v>
                </c:pt>
                <c:pt idx="2">
                  <c:v>EID within 2 Months</c:v>
                </c:pt>
                <c:pt idx="3">
                  <c:v>EID Results Issued within 1 Month</c:v>
                </c:pt>
                <c:pt idx="4">
                  <c:v>ART Initiation for HIV+ children</c:v>
                </c:pt>
                <c:pt idx="5">
                  <c:v>HIV+ Women retained on ART 6 months after initiation </c:v>
                </c:pt>
                <c:pt idx="6">
                  <c:v>HIV+ children retained on ART 6 months after initiation </c:v>
                </c:pt>
                <c:pt idx="7">
                  <c:v>HIV Testing in ANC</c:v>
                </c:pt>
                <c:pt idx="8">
                  <c:v>Ped Contrimozaxole</c:v>
                </c:pt>
                <c:pt idx="9">
                  <c:v>11%</c:v>
                </c:pt>
                <c:pt idx="10">
                  <c:v>19%</c:v>
                </c:pt>
                <c:pt idx="11">
                  <c:v>100%</c:v>
                </c:pt>
                <c:pt idx="12">
                  <c:v>0%</c:v>
                </c:pt>
                <c:pt idx="13">
                  <c:v>100%</c:v>
                </c:pt>
                <c:pt idx="14">
                  <c:v>67%</c:v>
                </c:pt>
                <c:pt idx="15">
                  <c:v>100%</c:v>
                </c:pt>
                <c:pt idx="16">
                  <c:v>100%</c:v>
                </c:pt>
                <c:pt idx="17">
                  <c:v>100%</c:v>
                </c:pt>
              </c:strCache>
            </c:strRef>
          </c:cat>
          <c:val>
            <c:numRef>
              <c:f>Sheet1!$B$6:$N$6</c:f>
            </c:numRef>
          </c:val>
        </c:ser>
        <c:ser>
          <c:idx val="3"/>
          <c:order val="3"/>
          <c:tx>
            <c:strRef>
              <c:f>Sheet1!$A$12</c:f>
              <c:strCache>
                <c:ptCount val="1"/>
                <c:pt idx="0">
                  <c:v>Jan-Jun 2016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2.7373917706112454E-2"/>
                  <c:y val="-0.37507332677165356"/>
                </c:manualLayout>
              </c:layout>
              <c:tx>
                <c:rich>
                  <a:bodyPr/>
                  <a:lstStyle/>
                  <a:p>
                    <a:r>
                      <a:rPr lang="en-US" sz="1200" b="1"/>
                      <a:t>N=135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-0.107772526799489"/>
                  <c:y val="0.3053628608923884"/>
                </c:manualLayout>
              </c:layout>
              <c:tx>
                <c:rich>
                  <a:bodyPr/>
                  <a:lstStyle/>
                  <a:p>
                    <a:r>
                      <a:rPr lang="en-US" sz="1200" b="1"/>
                      <a:t>N=724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-1.7612318743768683E-3"/>
                  <c:y val="-4.39817053437149E-2"/>
                </c:manualLayout>
              </c:layout>
              <c:tx>
                <c:rich>
                  <a:bodyPr/>
                  <a:lstStyle/>
                  <a:p>
                    <a:r>
                      <a:rPr lang="en-US" sz="1200" b="1"/>
                      <a:t>N=787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6.1612088811510396E-2"/>
                      <c:h val="4.0605379885396635E-2"/>
                    </c:manualLayout>
                  </c15:layout>
                </c:ext>
              </c:extLst>
            </c:dLbl>
            <c:dLbl>
              <c:idx val="3"/>
              <c:layout>
                <c:manualLayout>
                  <c:x val="-2.7540804186314039E-2"/>
                  <c:y val="-1.2520702849855253E-3"/>
                </c:manualLayout>
              </c:layout>
              <c:tx>
                <c:rich>
                  <a:bodyPr/>
                  <a:lstStyle/>
                  <a:p>
                    <a:r>
                      <a:rPr lang="en-US" sz="1200" b="1" dirty="0"/>
                      <a:t>N=292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5.2235405630035481E-2"/>
                      <c:h val="3.1901806621104534E-2"/>
                    </c:manualLayout>
                  </c15:layout>
                </c:ext>
              </c:extLst>
            </c:dLbl>
            <c:dLbl>
              <c:idx val="4"/>
              <c:layout/>
              <c:tx>
                <c:rich>
                  <a:bodyPr/>
                  <a:lstStyle/>
                  <a:p>
                    <a:r>
                      <a:rPr lang="en-US"/>
                      <a:t>N=117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5"/>
              <c:layout/>
              <c:tx>
                <c:rich>
                  <a:bodyPr/>
                  <a:lstStyle/>
                  <a:p>
                    <a:r>
                      <a:rPr lang="en-US"/>
                      <a:t>N=947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6"/>
              <c:layout>
                <c:manualLayout>
                  <c:x val="0"/>
                  <c:y val="4.1666666666666666E-3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N=75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7"/>
              <c:layout>
                <c:manualLayout>
                  <c:x val="-2.4062817215903627E-3"/>
                  <c:y val="-7.638800644811996E-17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N=1433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8"/>
              <c:layout>
                <c:manualLayout>
                  <c:x val="-1.2031408607951813E-3"/>
                  <c:y val="0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N=782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5400000" spcFirstLastPara="1" vertOverflow="ellipsis" wrap="square" anchor="ctr" anchorCtr="1"/>
              <a:lstStyle/>
              <a:p>
                <a:pPr>
                  <a:defRPr sz="12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Sheet1!$F$1:$N$4</c:f>
              <c:strCache>
                <c:ptCount val="18"/>
                <c:pt idx="0">
                  <c:v>Ped ART Initiation inANC</c:v>
                </c:pt>
                <c:pt idx="1">
                  <c:v>ART Initiation ANC</c:v>
                </c:pt>
                <c:pt idx="2">
                  <c:v>EID within 2 Months</c:v>
                </c:pt>
                <c:pt idx="3">
                  <c:v>EID Results Issued within 1 Month</c:v>
                </c:pt>
                <c:pt idx="4">
                  <c:v>ART Initiation for HIV+ children</c:v>
                </c:pt>
                <c:pt idx="5">
                  <c:v>HIV+ Women retained on ART 6 months after initiation </c:v>
                </c:pt>
                <c:pt idx="6">
                  <c:v>HIV+ children retained on ART 6 months after initiation </c:v>
                </c:pt>
                <c:pt idx="7">
                  <c:v>HIV Testing in ANC</c:v>
                </c:pt>
                <c:pt idx="8">
                  <c:v>Ped Contrimozaxole</c:v>
                </c:pt>
                <c:pt idx="9">
                  <c:v>11%</c:v>
                </c:pt>
                <c:pt idx="10">
                  <c:v>19%</c:v>
                </c:pt>
                <c:pt idx="11">
                  <c:v>100%</c:v>
                </c:pt>
                <c:pt idx="12">
                  <c:v>0%</c:v>
                </c:pt>
                <c:pt idx="13">
                  <c:v>100%</c:v>
                </c:pt>
                <c:pt idx="14">
                  <c:v>67%</c:v>
                </c:pt>
                <c:pt idx="15">
                  <c:v>100%</c:v>
                </c:pt>
                <c:pt idx="16">
                  <c:v>100%</c:v>
                </c:pt>
                <c:pt idx="17">
                  <c:v>100%</c:v>
                </c:pt>
              </c:strCache>
            </c:strRef>
          </c:cat>
          <c:val>
            <c:numRef>
              <c:f>Sheet1!$F$12:$N$12</c:f>
              <c:numCache>
                <c:formatCode>0%</c:formatCode>
                <c:ptCount val="9"/>
                <c:pt idx="0">
                  <c:v>0.30123796423658872</c:v>
                </c:pt>
                <c:pt idx="1">
                  <c:v>0.74193548387096775</c:v>
                </c:pt>
                <c:pt idx="2">
                  <c:v>0.79288437102922493</c:v>
                </c:pt>
                <c:pt idx="3">
                  <c:v>0.14262820512820512</c:v>
                </c:pt>
                <c:pt idx="4">
                  <c:v>0.69230769230769229</c:v>
                </c:pt>
                <c:pt idx="5">
                  <c:v>0.64413938753959876</c:v>
                </c:pt>
                <c:pt idx="6">
                  <c:v>0.88</c:v>
                </c:pt>
                <c:pt idx="7">
                  <c:v>0.36915561758548499</c:v>
                </c:pt>
                <c:pt idx="8">
                  <c:v>0.81448538754764932</c:v>
                </c:pt>
              </c:numCache>
            </c:numRef>
          </c:val>
        </c:ser>
        <c:ser>
          <c:idx val="4"/>
          <c:order val="4"/>
          <c:tx>
            <c:strRef>
              <c:f>Sheet1!$A$8</c:f>
              <c:strCache>
                <c:ptCount val="1"/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cat>
            <c:strRef>
              <c:f>Sheet1!$F$1:$N$4</c:f>
              <c:strCache>
                <c:ptCount val="18"/>
                <c:pt idx="0">
                  <c:v>Ped ART Initiation inANC</c:v>
                </c:pt>
                <c:pt idx="1">
                  <c:v>ART Initiation ANC</c:v>
                </c:pt>
                <c:pt idx="2">
                  <c:v>EID within 2 Months</c:v>
                </c:pt>
                <c:pt idx="3">
                  <c:v>EID Results Issued within 1 Month</c:v>
                </c:pt>
                <c:pt idx="4">
                  <c:v>ART Initiation for HIV+ children</c:v>
                </c:pt>
                <c:pt idx="5">
                  <c:v>HIV+ Women retained on ART 6 months after initiation </c:v>
                </c:pt>
                <c:pt idx="6">
                  <c:v>HIV+ children retained on ART 6 months after initiation </c:v>
                </c:pt>
                <c:pt idx="7">
                  <c:v>HIV Testing in ANC</c:v>
                </c:pt>
                <c:pt idx="8">
                  <c:v>Ped Contrimozaxole</c:v>
                </c:pt>
                <c:pt idx="9">
                  <c:v>11%</c:v>
                </c:pt>
                <c:pt idx="10">
                  <c:v>19%</c:v>
                </c:pt>
                <c:pt idx="11">
                  <c:v>100%</c:v>
                </c:pt>
                <c:pt idx="12">
                  <c:v>0%</c:v>
                </c:pt>
                <c:pt idx="13">
                  <c:v>100%</c:v>
                </c:pt>
                <c:pt idx="14">
                  <c:v>67%</c:v>
                </c:pt>
                <c:pt idx="15">
                  <c:v>100%</c:v>
                </c:pt>
                <c:pt idx="16">
                  <c:v>100%</c:v>
                </c:pt>
                <c:pt idx="17">
                  <c:v>100%</c:v>
                </c:pt>
              </c:strCache>
            </c:strRef>
          </c:cat>
          <c:val>
            <c:numRef>
              <c:f>Sheet1!$B$8:$N$8</c:f>
            </c:numRef>
          </c:val>
        </c:ser>
        <c:ser>
          <c:idx val="5"/>
          <c:order val="5"/>
          <c:tx>
            <c:strRef>
              <c:f>Sheet1!$A$9</c:f>
              <c:strCache>
                <c:ptCount val="1"/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cat>
            <c:strRef>
              <c:f>Sheet1!$F$1:$N$4</c:f>
              <c:strCache>
                <c:ptCount val="18"/>
                <c:pt idx="0">
                  <c:v>Ped ART Initiation inANC</c:v>
                </c:pt>
                <c:pt idx="1">
                  <c:v>ART Initiation ANC</c:v>
                </c:pt>
                <c:pt idx="2">
                  <c:v>EID within 2 Months</c:v>
                </c:pt>
                <c:pt idx="3">
                  <c:v>EID Results Issued within 1 Month</c:v>
                </c:pt>
                <c:pt idx="4">
                  <c:v>ART Initiation for HIV+ children</c:v>
                </c:pt>
                <c:pt idx="5">
                  <c:v>HIV+ Women retained on ART 6 months after initiation </c:v>
                </c:pt>
                <c:pt idx="6">
                  <c:v>HIV+ children retained on ART 6 months after initiation </c:v>
                </c:pt>
                <c:pt idx="7">
                  <c:v>HIV Testing in ANC</c:v>
                </c:pt>
                <c:pt idx="8">
                  <c:v>Ped Contrimozaxole</c:v>
                </c:pt>
                <c:pt idx="9">
                  <c:v>11%</c:v>
                </c:pt>
                <c:pt idx="10">
                  <c:v>19%</c:v>
                </c:pt>
                <c:pt idx="11">
                  <c:v>100%</c:v>
                </c:pt>
                <c:pt idx="12">
                  <c:v>0%</c:v>
                </c:pt>
                <c:pt idx="13">
                  <c:v>100%</c:v>
                </c:pt>
                <c:pt idx="14">
                  <c:v>67%</c:v>
                </c:pt>
                <c:pt idx="15">
                  <c:v>100%</c:v>
                </c:pt>
                <c:pt idx="16">
                  <c:v>100%</c:v>
                </c:pt>
                <c:pt idx="17">
                  <c:v>100%</c:v>
                </c:pt>
              </c:strCache>
            </c:strRef>
          </c:cat>
          <c:val>
            <c:numRef>
              <c:f>Sheet1!$B$9:$N$9</c:f>
            </c:numRef>
          </c:val>
        </c:ser>
        <c:ser>
          <c:idx val="6"/>
          <c:order val="6"/>
          <c:tx>
            <c:strRef>
              <c:f>Sheet1!$A$13</c:f>
              <c:strCache>
                <c:ptCount val="1"/>
                <c:pt idx="0">
                  <c:v>Jul-Dec 2016</c:v>
                </c:pt>
              </c:strCache>
            </c:strRef>
          </c:tx>
          <c:spPr>
            <a:solidFill>
              <a:schemeClr val="accent1">
                <a:lumMod val="60000"/>
              </a:schemeClr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-5.3604671562512744E-2"/>
                  <c:y val="0.41241219136096252"/>
                </c:manualLayout>
              </c:layout>
              <c:tx>
                <c:rich>
                  <a:bodyPr/>
                  <a:lstStyle/>
                  <a:p>
                    <a:r>
                      <a:rPr lang="en-US" sz="1200" b="1"/>
                      <a:t>N=354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4.9333214031071083E-2"/>
                      <c:h val="3.8187667764472959E-2"/>
                    </c:manualLayout>
                  </c15:layout>
                </c:ext>
              </c:extLst>
            </c:dLbl>
            <c:dLbl>
              <c:idx val="1"/>
              <c:layout>
                <c:manualLayout>
                  <c:x val="-5.0807997423633684E-2"/>
                  <c:y val="0.22842753526623394"/>
                </c:manualLayout>
              </c:layout>
              <c:tx>
                <c:rich>
                  <a:bodyPr/>
                  <a:lstStyle/>
                  <a:p>
                    <a:r>
                      <a:rPr lang="en-US" sz="1200" b="1"/>
                      <a:t>N=456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5.1565736718423689E-2"/>
                      <c:h val="3.8187667764472959E-2"/>
                    </c:manualLayout>
                  </c15:layout>
                </c:ext>
              </c:extLst>
            </c:dLbl>
            <c:dLbl>
              <c:idx val="2"/>
              <c:layout>
                <c:manualLayout>
                  <c:x val="-1.1162613436763004E-3"/>
                  <c:y val="-2.9012545451084164E-2"/>
                </c:manualLayout>
              </c:layout>
              <c:tx>
                <c:rich>
                  <a:bodyPr/>
                  <a:lstStyle/>
                  <a:p>
                    <a:r>
                      <a:rPr lang="en-US" sz="1200" b="1"/>
                      <a:t>N=826</a:t>
                    </a:r>
                    <a:endParaRPr lang="en-US" sz="1200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6.4960872842539291E-2"/>
                      <c:h val="4.7858516248167678E-2"/>
                    </c:manualLayout>
                  </c15:layout>
                </c:ext>
              </c:extLst>
            </c:dLbl>
            <c:dLbl>
              <c:idx val="3"/>
              <c:layout>
                <c:manualLayout>
                  <c:x val="-2.420111724576313E-2"/>
                  <c:y val="5.5483447238668167E-2"/>
                </c:manualLayout>
              </c:layout>
              <c:tx>
                <c:rich>
                  <a:bodyPr/>
                  <a:lstStyle/>
                  <a:p>
                    <a:r>
                      <a:rPr lang="en-US" sz="1200" b="1"/>
                      <a:t>N=624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4.9333214031071083E-2"/>
                      <c:h val="4.7858516248167678E-2"/>
                    </c:manualLayout>
                  </c15:layout>
                </c:ext>
              </c:extLst>
            </c:dLbl>
            <c:dLbl>
              <c:idx val="4"/>
              <c:layout>
                <c:manualLayout>
                  <c:x val="2.4062817215902746E-3"/>
                  <c:y val="4.1666666666666666E-3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N=144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5"/>
              <c:layout>
                <c:manualLayout>
                  <c:x val="0"/>
                  <c:y val="2.0833333333333333E-3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N=1045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6"/>
              <c:layout>
                <c:manualLayout>
                  <c:x val="-8.8229310559122159E-17"/>
                  <c:y val="8.3333333333333332E-3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N=240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7"/>
              <c:layout>
                <c:manualLayout>
                  <c:x val="0"/>
                  <c:y val="8.3333333333332951E-3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N=2963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8"/>
              <c:layout>
                <c:manualLayout>
                  <c:x val="0"/>
                  <c:y val="4.1666666666666666E-3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N=826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5400000" spcFirstLastPara="1" vertOverflow="ellipsis" wrap="square" anchor="ctr" anchorCtr="1"/>
              <a:lstStyle/>
              <a:p>
                <a:pPr>
                  <a:defRPr sz="12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Sheet1!$F$1:$N$4</c:f>
              <c:strCache>
                <c:ptCount val="18"/>
                <c:pt idx="0">
                  <c:v>Ped ART Initiation inANC</c:v>
                </c:pt>
                <c:pt idx="1">
                  <c:v>ART Initiation ANC</c:v>
                </c:pt>
                <c:pt idx="2">
                  <c:v>EID within 2 Months</c:v>
                </c:pt>
                <c:pt idx="3">
                  <c:v>EID Results Issued within 1 Month</c:v>
                </c:pt>
                <c:pt idx="4">
                  <c:v>ART Initiation for HIV+ children</c:v>
                </c:pt>
                <c:pt idx="5">
                  <c:v>HIV+ Women retained on ART 6 months after initiation </c:v>
                </c:pt>
                <c:pt idx="6">
                  <c:v>HIV+ children retained on ART 6 months after initiation </c:v>
                </c:pt>
                <c:pt idx="7">
                  <c:v>HIV Testing in ANC</c:v>
                </c:pt>
                <c:pt idx="8">
                  <c:v>Ped Contrimozaxole</c:v>
                </c:pt>
                <c:pt idx="9">
                  <c:v>11%</c:v>
                </c:pt>
                <c:pt idx="10">
                  <c:v>19%</c:v>
                </c:pt>
                <c:pt idx="11">
                  <c:v>100%</c:v>
                </c:pt>
                <c:pt idx="12">
                  <c:v>0%</c:v>
                </c:pt>
                <c:pt idx="13">
                  <c:v>100%</c:v>
                </c:pt>
                <c:pt idx="14">
                  <c:v>67%</c:v>
                </c:pt>
                <c:pt idx="15">
                  <c:v>100%</c:v>
                </c:pt>
                <c:pt idx="16">
                  <c:v>100%</c:v>
                </c:pt>
                <c:pt idx="17">
                  <c:v>100%</c:v>
                </c:pt>
              </c:strCache>
            </c:strRef>
          </c:cat>
          <c:val>
            <c:numRef>
              <c:f>Sheet1!$F$13:$N$13</c:f>
              <c:numCache>
                <c:formatCode>0%</c:formatCode>
                <c:ptCount val="9"/>
                <c:pt idx="0">
                  <c:v>0.84444444444444444</c:v>
                </c:pt>
                <c:pt idx="1">
                  <c:v>0.96198830409356728</c:v>
                </c:pt>
                <c:pt idx="2">
                  <c:v>0.9152542372881356</c:v>
                </c:pt>
                <c:pt idx="3">
                  <c:v>0.28968253968253971</c:v>
                </c:pt>
                <c:pt idx="4">
                  <c:v>0.61805555555555558</c:v>
                </c:pt>
                <c:pt idx="5">
                  <c:v>0.69860465116279069</c:v>
                </c:pt>
                <c:pt idx="6">
                  <c:v>0.97499999999999998</c:v>
                </c:pt>
                <c:pt idx="7">
                  <c:v>0.8302396220047249</c:v>
                </c:pt>
                <c:pt idx="8">
                  <c:v>0.88377723970944311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90"/>
        <c:axId val="205827688"/>
        <c:axId val="202662056"/>
      </c:barChart>
      <c:catAx>
        <c:axId val="205827688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02662056"/>
        <c:crosses val="autoZero"/>
        <c:auto val="1"/>
        <c:lblAlgn val="ctr"/>
        <c:lblOffset val="100"/>
        <c:noMultiLvlLbl val="0"/>
      </c:catAx>
      <c:valAx>
        <c:axId val="202662056"/>
        <c:scaling>
          <c:orientation val="minMax"/>
          <c:max val="1"/>
        </c:scaling>
        <c:delete val="0"/>
        <c:axPos val="l"/>
        <c:numFmt formatCode="0%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tint val="75000"/>
                <a:shade val="95000"/>
                <a:satMod val="105000"/>
              </a:schemeClr>
            </a:solidFill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05827688"/>
        <c:crosses val="autoZero"/>
        <c:crossBetween val="between"/>
      </c:valAx>
      <c:spPr>
        <a:solidFill>
          <a:schemeClr val="bg1"/>
        </a:solidFill>
        <a:ln w="25400">
          <a:noFill/>
        </a:ln>
        <a:effectLst/>
      </c:spPr>
    </c:plotArea>
    <c:legend>
      <c:legendPos val="b"/>
      <c:layout>
        <c:manualLayout>
          <c:xMode val="edge"/>
          <c:yMode val="edge"/>
          <c:x val="0.23612344898764615"/>
          <c:y val="0.93611238946737063"/>
          <c:w val="0.51867648386290421"/>
          <c:h val="6.3657765505076305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chemeClr val="bg1">
        <a:lumMod val="95000"/>
      </a:schemeClr>
    </a:solidFill>
    <a:ln w="25400" cap="flat" cmpd="sng" algn="ctr">
      <a:solidFill>
        <a:schemeClr val="tx1"/>
      </a:solidFill>
      <a:prstDash val="solid"/>
    </a:ln>
    <a:effectLst/>
  </c:spPr>
  <c:txPr>
    <a:bodyPr/>
    <a:lstStyle/>
    <a:p>
      <a:pPr>
        <a:defRPr sz="1200"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105">
  <cs:axisTitle>
    <cs:lnRef idx="0"/>
    <cs:fillRef idx="0"/>
    <cs:effectRef idx="0"/>
    <cs:fontRef idx="minor">
      <a:schemeClr val="tx1"/>
    </cs:fontRef>
    <cs:defRPr sz="1000" b="1" kern="1200"/>
  </cs:axisTitle>
  <cs:category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categoryAxis>
  <cs:chartArea mods="allowNoFillOverride allowNoLineOverride">
    <cs:lnRef idx="1">
      <a:schemeClr val="tx1">
        <a:tint val="75000"/>
      </a:schemeClr>
    </cs:lnRef>
    <cs:fillRef idx="1">
      <a:schemeClr val="bg1"/>
    </cs:fillRef>
    <cs:effectRef idx="0"/>
    <cs:fontRef idx="minor">
      <a:schemeClr val="tx1"/>
    </cs:fontRef>
    <cs:spPr>
      <a:ln>
        <a:round/>
      </a:ln>
    </cs:spPr>
    <cs:defRPr sz="1000" kern="1200"/>
  </cs:chartArea>
  <cs:dataLabel>
    <cs:lnRef idx="0"/>
    <cs:fillRef idx="0"/>
    <cs:effectRef idx="0"/>
    <cs:fontRef idx="minor">
      <a:schemeClr val="tx1"/>
    </cs:fontRef>
    <cs:defRPr sz="1000" kern="1200"/>
  </cs:dataLabel>
  <cs:dataLabelCallout>
    <cs:lnRef idx="0"/>
    <cs:fillRef idx="0"/>
    <cs:effectRef idx="0"/>
    <cs:fontRef idx="minor">
      <a:schemeClr val="dk1"/>
    </cs:fontRef>
    <cs:spPr>
      <a:solidFill>
        <a:schemeClr val="lt1"/>
      </a:solidFill>
      <a:ln>
        <a:solidFill>
          <a:schemeClr val="dk1">
            <a:lumMod val="65000"/>
            <a:lumOff val="35000"/>
          </a:schemeClr>
        </a:solidFill>
      </a:ln>
    </cs:spPr>
    <cs:defRPr sz="1000" kern="1200"/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1">
      <cs:styleClr val="auto"/>
    </cs:lnRef>
    <cs:lineWidthScale>3</cs:lineWidthScale>
    <cs:fillRef idx="0"/>
    <cs:effectRef idx="0"/>
    <cs:fontRef idx="minor">
      <a:schemeClr val="tx1"/>
    </cs:fontRef>
    <cs:spPr>
      <a:ln cap="rnd">
        <a:round/>
      </a:ln>
    </cs:spPr>
  </cs:dataPointLine>
  <cs:dataPointMarker>
    <cs:lnRef idx="1">
      <cs:styleClr val="auto"/>
    </cs:lnRef>
    <cs:fillRef idx="1">
      <cs:styleClr val="auto"/>
    </cs:fillRef>
    <cs:effectRef idx="0"/>
    <cs:fontRef idx="minor">
      <a:schemeClr val="tx1"/>
    </cs:fontRef>
    <cs:spPr>
      <a:ln>
        <a:round/>
      </a:ln>
    </cs:spPr>
  </cs:dataPointMarker>
  <cs:dataPointMarkerLayout/>
  <cs:dataPointWireframe>
    <cs:lnRef idx="1">
      <cs:styleClr val="auto"/>
    </cs:lnRef>
    <cs:fillRef idx="0"/>
    <cs:effectRef idx="0"/>
    <cs:fontRef idx="minor">
      <a:schemeClr val="tx1"/>
    </cs:fontRef>
    <cs:spPr>
      <a:ln>
        <a:round/>
      </a:ln>
    </cs:spPr>
  </cs:dataPointWireframe>
  <cs:dataTable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dataTable>
  <cs:downBar>
    <cs:lnRef idx="1">
      <a:schemeClr val="tx1"/>
    </cs:lnRef>
    <cs:fillRef idx="1" mods="ignoreCSTransforms">
      <cs:styleClr val="0">
        <a:shade val="25000"/>
      </cs:styleClr>
    </cs:fillRef>
    <cs:effectRef idx="0"/>
    <cs:fontRef idx="minor">
      <a:schemeClr val="tx1"/>
    </cs:fontRef>
    <cs:spPr>
      <a:ln>
        <a:round/>
      </a:ln>
    </cs:spPr>
  </cs:downBar>
  <cs:drop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dropLine>
  <cs:errorBar>
    <cs:lnRef idx="1">
      <a:schemeClr val="tx1"/>
    </cs:lnRef>
    <cs:fillRef idx="1">
      <a:schemeClr val="tx1"/>
    </cs:fillRef>
    <cs:effectRef idx="0"/>
    <cs:fontRef idx="minor">
      <a:schemeClr val="tx1"/>
    </cs:fontRef>
    <cs:spPr>
      <a:ln>
        <a:round/>
      </a:ln>
    </cs:spPr>
  </cs:errorBar>
  <cs:flo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floor>
  <cs:gridlineMaj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gridlineMajor>
  <cs:gridlineMinor>
    <cs:lnRef idx="1">
      <a:schemeClr val="tx1">
        <a:tint val="50000"/>
      </a:schemeClr>
    </cs:lnRef>
    <cs:fillRef idx="0"/>
    <cs:effectRef idx="0"/>
    <cs:fontRef idx="minor">
      <a:schemeClr val="tx1"/>
    </cs:fontRef>
    <cs:spPr>
      <a:ln>
        <a:round/>
      </a:ln>
    </cs:spPr>
  </cs:gridlineMinor>
  <cs:hiLo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hiLoLine>
  <cs:leader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leaderLine>
  <cs:legend>
    <cs:lnRef idx="0"/>
    <cs:fillRef idx="0"/>
    <cs:effectRef idx="0"/>
    <cs:fontRef idx="minor">
      <a:schemeClr val="tx1"/>
    </cs:fontRef>
    <cs:defRPr sz="1000" kern="1200"/>
  </cs:legend>
  <cs:plotArea mods="allowNoFillOverride allowNoLineOverride">
    <cs:lnRef idx="0"/>
    <cs:fillRef idx="1">
      <a:schemeClr val="bg1"/>
    </cs:fillRef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seriesAxis>
  <cs:series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seriesLine>
  <cs:title>
    <cs:lnRef idx="0"/>
    <cs:fillRef idx="0"/>
    <cs:effectRef idx="0"/>
    <cs:fontRef idx="minor">
      <a:schemeClr val="tx1"/>
    </cs:fontRef>
    <cs:defRPr sz="1800" b="1" kern="1200"/>
  </cs:title>
  <cs:trendline>
    <cs:lnRef idx="1">
      <a:schemeClr val="tx1"/>
    </cs:lnRef>
    <cs:fillRef idx="0"/>
    <cs:effectRef idx="0"/>
    <cs:fontRef idx="minor">
      <a:schemeClr val="tx1"/>
    </cs:fontRef>
    <cs:spPr>
      <a:ln cap="rnd">
        <a:round/>
      </a:ln>
    </cs:spPr>
  </cs:trendline>
  <cs:trendlineLabel>
    <cs:lnRef idx="0"/>
    <cs:fillRef idx="0"/>
    <cs:effectRef idx="0"/>
    <cs:fontRef idx="minor">
      <a:schemeClr val="tx1"/>
    </cs:fontRef>
    <cs:defRPr sz="1000" kern="1200"/>
  </cs:trendlineLabel>
  <cs:upBar>
    <cs:lnRef idx="1">
      <a:schemeClr val="tx1"/>
    </cs:lnRef>
    <cs:fillRef idx="1" mods="ignoreCSTransforms">
      <cs:styleClr val="0">
        <a:tint val="25000"/>
      </cs:styleClr>
    </cs:fillRef>
    <cs:effectRef idx="0"/>
    <cs:fontRef idx="minor">
      <a:schemeClr val="tx1"/>
    </cs:fontRef>
    <cs:spPr>
      <a:ln>
        <a:round/>
      </a:ln>
    </cs:spPr>
  </cs:upBar>
  <cs:value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valueAxis>
  <cs:wall>
    <cs:lnRef idx="0"/>
    <cs:fillRef idx="0"/>
    <cs:effectRef idx="0"/>
    <cs:fontRef idx="minor">
      <a:schemeClr val="tx1"/>
    </cs:fontRef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3">
  <dgm:title val=""/>
  <dgm:desc val=""/>
  <dgm:catLst>
    <dgm:cat type="accent2" pri="11300"/>
  </dgm:catLst>
  <dgm:styleLbl name="node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shade val="80000"/>
      </a:schemeClr>
      <a:schemeClr val="accent2">
        <a:tint val="7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/>
    <dgm:txEffectClrLst/>
  </dgm:styleLbl>
  <dgm:styleLbl name="ln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9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8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9581A65-4914-4096-9D1D-579C9715A0C5}" type="doc">
      <dgm:prSet loTypeId="urn:microsoft.com/office/officeart/2008/layout/VerticalCurvedList" loCatId="list" qsTypeId="urn:microsoft.com/office/officeart/2005/8/quickstyle/simple1" qsCatId="simple" csTypeId="urn:microsoft.com/office/officeart/2005/8/colors/accent2_3" csCatId="accent2" phldr="1"/>
      <dgm:spPr/>
      <dgm:t>
        <a:bodyPr/>
        <a:lstStyle/>
        <a:p>
          <a:endParaRPr lang="en-ZW"/>
        </a:p>
      </dgm:t>
    </dgm:pt>
    <dgm:pt modelId="{CB5A7B6F-E72C-47BE-A65B-8B90F422EC7B}">
      <dgm:prSet custT="1"/>
      <dgm:spPr>
        <a:solidFill>
          <a:srgbClr val="00B050"/>
        </a:solidFill>
      </dgm:spPr>
      <dgm:t>
        <a:bodyPr/>
        <a:lstStyle/>
        <a:p>
          <a:r>
            <a:rPr lang="en-ZW" sz="2800" dirty="0" smtClean="0"/>
            <a:t>Country Profile &amp; HIV Epidemiology</a:t>
          </a:r>
          <a:endParaRPr lang="en-ZW" sz="2800" dirty="0"/>
        </a:p>
      </dgm:t>
    </dgm:pt>
    <dgm:pt modelId="{0DC632DB-BE22-46AA-B3F3-AAB28B47F917}" type="parTrans" cxnId="{35B72148-9046-4438-93BE-CA144078D656}">
      <dgm:prSet/>
      <dgm:spPr/>
      <dgm:t>
        <a:bodyPr/>
        <a:lstStyle/>
        <a:p>
          <a:endParaRPr lang="en-ZW" sz="2000"/>
        </a:p>
      </dgm:t>
    </dgm:pt>
    <dgm:pt modelId="{381749A1-EE6E-48A5-A3F2-FCA9793F20A1}" type="sibTrans" cxnId="{35B72148-9046-4438-93BE-CA144078D656}">
      <dgm:prSet/>
      <dgm:spPr/>
      <dgm:t>
        <a:bodyPr/>
        <a:lstStyle/>
        <a:p>
          <a:endParaRPr lang="en-ZW" sz="2000"/>
        </a:p>
      </dgm:t>
    </dgm:pt>
    <dgm:pt modelId="{07105CCE-AA22-4EDC-A05A-AA1E60FB580C}">
      <dgm:prSet custT="1"/>
      <dgm:spPr>
        <a:solidFill>
          <a:srgbClr val="FFC000"/>
        </a:solidFill>
      </dgm:spPr>
      <dgm:t>
        <a:bodyPr/>
        <a:lstStyle/>
        <a:p>
          <a:r>
            <a:rPr lang="en-ZW" sz="2800" dirty="0" smtClean="0"/>
            <a:t>What progress has been made in application of routine data in the HIV response?</a:t>
          </a:r>
          <a:endParaRPr lang="en-ZW" sz="2800" dirty="0"/>
        </a:p>
      </dgm:t>
    </dgm:pt>
    <dgm:pt modelId="{1EB81F2C-ED7D-4423-8512-E79AAAB0662F}" type="parTrans" cxnId="{242444DD-D58C-4111-B42A-2A9EC3DE9885}">
      <dgm:prSet/>
      <dgm:spPr/>
      <dgm:t>
        <a:bodyPr/>
        <a:lstStyle/>
        <a:p>
          <a:endParaRPr lang="en-ZW" sz="2000"/>
        </a:p>
      </dgm:t>
    </dgm:pt>
    <dgm:pt modelId="{128925F6-3F25-4CC3-8EAB-5E6135BFBA38}" type="sibTrans" cxnId="{242444DD-D58C-4111-B42A-2A9EC3DE9885}">
      <dgm:prSet/>
      <dgm:spPr/>
      <dgm:t>
        <a:bodyPr/>
        <a:lstStyle/>
        <a:p>
          <a:endParaRPr lang="en-ZW" sz="2000"/>
        </a:p>
      </dgm:t>
    </dgm:pt>
    <dgm:pt modelId="{DA359AAB-96FB-40BC-A4BA-A687E055EC4A}">
      <dgm:prSet custT="1"/>
      <dgm:spPr>
        <a:solidFill>
          <a:srgbClr val="FF0000"/>
        </a:solidFill>
      </dgm:spPr>
      <dgm:t>
        <a:bodyPr/>
        <a:lstStyle/>
        <a:p>
          <a:r>
            <a:rPr lang="en-ZW" sz="2800" dirty="0" smtClean="0"/>
            <a:t>Extent of integration with other information systems &amp; how local data is being used?</a:t>
          </a:r>
          <a:endParaRPr lang="en-ZW" sz="2800" dirty="0"/>
        </a:p>
      </dgm:t>
    </dgm:pt>
    <dgm:pt modelId="{BF08DFA9-F8C2-4A76-8A6D-504215E739F8}" type="parTrans" cxnId="{23805951-FD21-47CA-A53F-E54F872E4F06}">
      <dgm:prSet/>
      <dgm:spPr/>
      <dgm:t>
        <a:bodyPr/>
        <a:lstStyle/>
        <a:p>
          <a:endParaRPr lang="en-ZW" sz="2000"/>
        </a:p>
      </dgm:t>
    </dgm:pt>
    <dgm:pt modelId="{04F14CE6-E324-4A32-A51D-AF2694C371AE}" type="sibTrans" cxnId="{23805951-FD21-47CA-A53F-E54F872E4F06}">
      <dgm:prSet/>
      <dgm:spPr/>
      <dgm:t>
        <a:bodyPr/>
        <a:lstStyle/>
        <a:p>
          <a:endParaRPr lang="en-ZW" sz="2000"/>
        </a:p>
      </dgm:t>
    </dgm:pt>
    <dgm:pt modelId="{DE188408-5441-43C8-B2EF-FA47F10D270B}">
      <dgm:prSet custT="1"/>
      <dgm:spPr>
        <a:solidFill>
          <a:srgbClr val="00B0F0"/>
        </a:solidFill>
      </dgm:spPr>
      <dgm:t>
        <a:bodyPr/>
        <a:lstStyle/>
        <a:p>
          <a:r>
            <a:rPr lang="en-ZW" sz="2800" dirty="0" smtClean="0"/>
            <a:t>Success and challenges in implementation</a:t>
          </a:r>
          <a:endParaRPr lang="en-ZW" sz="2800" dirty="0"/>
        </a:p>
      </dgm:t>
    </dgm:pt>
    <dgm:pt modelId="{77525775-6E30-471C-BD9F-976446555E4C}" type="parTrans" cxnId="{F82C1667-BEB9-4353-8BF5-423554D8A6F9}">
      <dgm:prSet/>
      <dgm:spPr/>
      <dgm:t>
        <a:bodyPr/>
        <a:lstStyle/>
        <a:p>
          <a:endParaRPr lang="en-ZW" sz="2000"/>
        </a:p>
      </dgm:t>
    </dgm:pt>
    <dgm:pt modelId="{A0B78853-5CFB-4973-9448-484FBF49F4BE}" type="sibTrans" cxnId="{F82C1667-BEB9-4353-8BF5-423554D8A6F9}">
      <dgm:prSet/>
      <dgm:spPr/>
      <dgm:t>
        <a:bodyPr/>
        <a:lstStyle/>
        <a:p>
          <a:endParaRPr lang="en-ZW" sz="2000"/>
        </a:p>
      </dgm:t>
    </dgm:pt>
    <dgm:pt modelId="{EB51351F-CCCF-4E3E-80C9-50A63F3C94E3}">
      <dgm:prSet custT="1"/>
      <dgm:spPr>
        <a:solidFill>
          <a:srgbClr val="0000CC"/>
        </a:solidFill>
      </dgm:spPr>
      <dgm:t>
        <a:bodyPr/>
        <a:lstStyle/>
        <a:p>
          <a:endParaRPr lang="en-ZW" sz="2800" dirty="0" smtClean="0"/>
        </a:p>
        <a:p>
          <a:r>
            <a:rPr lang="en-ZW" sz="2800" dirty="0" smtClean="0"/>
            <a:t>Priority Actions &amp; Next plans to enhance HMIS </a:t>
          </a:r>
        </a:p>
        <a:p>
          <a:endParaRPr lang="en-ZW" sz="2800" dirty="0"/>
        </a:p>
      </dgm:t>
    </dgm:pt>
    <dgm:pt modelId="{0ED9FDC5-087A-42D1-9C76-8EAFCADDDC65}" type="parTrans" cxnId="{4649AD4D-C98B-4D47-9E2B-1FD19CADE6FA}">
      <dgm:prSet/>
      <dgm:spPr/>
      <dgm:t>
        <a:bodyPr/>
        <a:lstStyle/>
        <a:p>
          <a:endParaRPr lang="en-ZW" sz="2000"/>
        </a:p>
      </dgm:t>
    </dgm:pt>
    <dgm:pt modelId="{C6A0C08E-736F-4EC6-8B14-F9A69974B1A2}" type="sibTrans" cxnId="{4649AD4D-C98B-4D47-9E2B-1FD19CADE6FA}">
      <dgm:prSet/>
      <dgm:spPr/>
      <dgm:t>
        <a:bodyPr/>
        <a:lstStyle/>
        <a:p>
          <a:endParaRPr lang="en-ZW" sz="2000"/>
        </a:p>
      </dgm:t>
    </dgm:pt>
    <dgm:pt modelId="{7ACAC526-4789-40EF-8479-2BE1A575B5E9}" type="pres">
      <dgm:prSet presAssocID="{59581A65-4914-4096-9D1D-579C9715A0C5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en-ZW"/>
        </a:p>
      </dgm:t>
    </dgm:pt>
    <dgm:pt modelId="{F2896487-F6F7-43B3-B5AC-E9A1CFBA4CD6}" type="pres">
      <dgm:prSet presAssocID="{59581A65-4914-4096-9D1D-579C9715A0C5}" presName="Name1" presStyleCnt="0"/>
      <dgm:spPr/>
    </dgm:pt>
    <dgm:pt modelId="{D44AC136-150E-49F4-A4BD-FA8E69ACCF0A}" type="pres">
      <dgm:prSet presAssocID="{59581A65-4914-4096-9D1D-579C9715A0C5}" presName="cycle" presStyleCnt="0"/>
      <dgm:spPr/>
    </dgm:pt>
    <dgm:pt modelId="{56695FA0-DA8E-409D-AEC4-471144F7BF4C}" type="pres">
      <dgm:prSet presAssocID="{59581A65-4914-4096-9D1D-579C9715A0C5}" presName="srcNode" presStyleLbl="node1" presStyleIdx="0" presStyleCnt="5"/>
      <dgm:spPr/>
    </dgm:pt>
    <dgm:pt modelId="{94E30276-843D-4771-BF66-FD231D5DEF10}" type="pres">
      <dgm:prSet presAssocID="{59581A65-4914-4096-9D1D-579C9715A0C5}" presName="conn" presStyleLbl="parChTrans1D2" presStyleIdx="0" presStyleCnt="1"/>
      <dgm:spPr/>
      <dgm:t>
        <a:bodyPr/>
        <a:lstStyle/>
        <a:p>
          <a:endParaRPr lang="en-ZW"/>
        </a:p>
      </dgm:t>
    </dgm:pt>
    <dgm:pt modelId="{2B1730FA-D099-46EC-A950-061030CCA0AD}" type="pres">
      <dgm:prSet presAssocID="{59581A65-4914-4096-9D1D-579C9715A0C5}" presName="extraNode" presStyleLbl="node1" presStyleIdx="0" presStyleCnt="5"/>
      <dgm:spPr/>
    </dgm:pt>
    <dgm:pt modelId="{0C2FC594-1601-4B9C-BD31-F96A3099889A}" type="pres">
      <dgm:prSet presAssocID="{59581A65-4914-4096-9D1D-579C9715A0C5}" presName="dstNode" presStyleLbl="node1" presStyleIdx="0" presStyleCnt="5"/>
      <dgm:spPr/>
    </dgm:pt>
    <dgm:pt modelId="{9193658C-854B-4E35-8FD0-8BEDD3B53ACD}" type="pres">
      <dgm:prSet presAssocID="{CB5A7B6F-E72C-47BE-A65B-8B90F422EC7B}" presName="text_1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n-ZW"/>
        </a:p>
      </dgm:t>
    </dgm:pt>
    <dgm:pt modelId="{E6584300-7C8C-4218-A528-E716CB8BC9FB}" type="pres">
      <dgm:prSet presAssocID="{CB5A7B6F-E72C-47BE-A65B-8B90F422EC7B}" presName="accent_1" presStyleCnt="0"/>
      <dgm:spPr/>
    </dgm:pt>
    <dgm:pt modelId="{C4BC040B-824C-4019-B88D-4E7B0E621C51}" type="pres">
      <dgm:prSet presAssocID="{CB5A7B6F-E72C-47BE-A65B-8B90F422EC7B}" presName="accentRepeatNode" presStyleLbl="solidFgAcc1" presStyleIdx="0" presStyleCnt="5"/>
      <dgm:spPr/>
    </dgm:pt>
    <dgm:pt modelId="{BC368981-02DD-4442-90B8-5E45E943369F}" type="pres">
      <dgm:prSet presAssocID="{07105CCE-AA22-4EDC-A05A-AA1E60FB580C}" presName="text_2" presStyleLbl="node1" presStyleIdx="1" presStyleCnt="5" custScaleY="122183">
        <dgm:presLayoutVars>
          <dgm:bulletEnabled val="1"/>
        </dgm:presLayoutVars>
      </dgm:prSet>
      <dgm:spPr/>
      <dgm:t>
        <a:bodyPr/>
        <a:lstStyle/>
        <a:p>
          <a:endParaRPr lang="en-ZW"/>
        </a:p>
      </dgm:t>
    </dgm:pt>
    <dgm:pt modelId="{63EE1BCA-D2F6-4DE2-BAFA-A8EA7217FA8E}" type="pres">
      <dgm:prSet presAssocID="{07105CCE-AA22-4EDC-A05A-AA1E60FB580C}" presName="accent_2" presStyleCnt="0"/>
      <dgm:spPr/>
    </dgm:pt>
    <dgm:pt modelId="{2C6F5AD1-21D0-412F-A959-2FE28D1CB796}" type="pres">
      <dgm:prSet presAssocID="{07105CCE-AA22-4EDC-A05A-AA1E60FB580C}" presName="accentRepeatNode" presStyleLbl="solidFgAcc1" presStyleIdx="1" presStyleCnt="5"/>
      <dgm:spPr/>
    </dgm:pt>
    <dgm:pt modelId="{B4A16D1B-C2E5-4D60-B118-CDA27B491858}" type="pres">
      <dgm:prSet presAssocID="{DA359AAB-96FB-40BC-A4BA-A687E055EC4A}" presName="text_3" presStyleLbl="node1" presStyleIdx="2" presStyleCnt="5" custScaleY="133290">
        <dgm:presLayoutVars>
          <dgm:bulletEnabled val="1"/>
        </dgm:presLayoutVars>
      </dgm:prSet>
      <dgm:spPr/>
      <dgm:t>
        <a:bodyPr/>
        <a:lstStyle/>
        <a:p>
          <a:endParaRPr lang="en-ZW"/>
        </a:p>
      </dgm:t>
    </dgm:pt>
    <dgm:pt modelId="{79F0D0AF-457F-4206-9A2F-BCA2C50E6C54}" type="pres">
      <dgm:prSet presAssocID="{DA359AAB-96FB-40BC-A4BA-A687E055EC4A}" presName="accent_3" presStyleCnt="0"/>
      <dgm:spPr/>
    </dgm:pt>
    <dgm:pt modelId="{284C3932-FFD5-407D-8043-3B003B3DC730}" type="pres">
      <dgm:prSet presAssocID="{DA359AAB-96FB-40BC-A4BA-A687E055EC4A}" presName="accentRepeatNode" presStyleLbl="solidFgAcc1" presStyleIdx="2" presStyleCnt="5"/>
      <dgm:spPr/>
    </dgm:pt>
    <dgm:pt modelId="{02490330-6D30-458C-9AC9-A0D01206DB7E}" type="pres">
      <dgm:prSet presAssocID="{DE188408-5441-43C8-B2EF-FA47F10D270B}" presName="text_4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ZW"/>
        </a:p>
      </dgm:t>
    </dgm:pt>
    <dgm:pt modelId="{43EEC19B-1F68-492F-AFBF-630297138C3E}" type="pres">
      <dgm:prSet presAssocID="{DE188408-5441-43C8-B2EF-FA47F10D270B}" presName="accent_4" presStyleCnt="0"/>
      <dgm:spPr/>
    </dgm:pt>
    <dgm:pt modelId="{EA89A1E8-B290-43FD-9F4D-10DF5A56CAA1}" type="pres">
      <dgm:prSet presAssocID="{DE188408-5441-43C8-B2EF-FA47F10D270B}" presName="accentRepeatNode" presStyleLbl="solidFgAcc1" presStyleIdx="3" presStyleCnt="5"/>
      <dgm:spPr/>
    </dgm:pt>
    <dgm:pt modelId="{CF2BADF9-9FD5-40B6-B599-607F495862FA}" type="pres">
      <dgm:prSet presAssocID="{EB51351F-CCCF-4E3E-80C9-50A63F3C94E3}" presName="text_5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ZW"/>
        </a:p>
      </dgm:t>
    </dgm:pt>
    <dgm:pt modelId="{B62CA5DD-E927-497B-92A0-5C19CE909F37}" type="pres">
      <dgm:prSet presAssocID="{EB51351F-CCCF-4E3E-80C9-50A63F3C94E3}" presName="accent_5" presStyleCnt="0"/>
      <dgm:spPr/>
    </dgm:pt>
    <dgm:pt modelId="{46528D6A-BEB3-4B06-B2B9-43793533E68D}" type="pres">
      <dgm:prSet presAssocID="{EB51351F-CCCF-4E3E-80C9-50A63F3C94E3}" presName="accentRepeatNode" presStyleLbl="solidFgAcc1" presStyleIdx="4" presStyleCnt="5"/>
      <dgm:spPr/>
    </dgm:pt>
  </dgm:ptLst>
  <dgm:cxnLst>
    <dgm:cxn modelId="{2DBEFEEE-E612-4923-B047-4F1C6EE3EB45}" type="presOf" srcId="{CB5A7B6F-E72C-47BE-A65B-8B90F422EC7B}" destId="{9193658C-854B-4E35-8FD0-8BEDD3B53ACD}" srcOrd="0" destOrd="0" presId="urn:microsoft.com/office/officeart/2008/layout/VerticalCurvedList"/>
    <dgm:cxn modelId="{F833AE9A-CB9B-4D58-9475-C4E56C9748EA}" type="presOf" srcId="{DA359AAB-96FB-40BC-A4BA-A687E055EC4A}" destId="{B4A16D1B-C2E5-4D60-B118-CDA27B491858}" srcOrd="0" destOrd="0" presId="urn:microsoft.com/office/officeart/2008/layout/VerticalCurvedList"/>
    <dgm:cxn modelId="{1F61236A-EDA4-4B88-B0EF-F031B6D63D81}" type="presOf" srcId="{EB51351F-CCCF-4E3E-80C9-50A63F3C94E3}" destId="{CF2BADF9-9FD5-40B6-B599-607F495862FA}" srcOrd="0" destOrd="0" presId="urn:microsoft.com/office/officeart/2008/layout/VerticalCurvedList"/>
    <dgm:cxn modelId="{33102BDD-4CE1-4EDB-BB74-50A57351FB75}" type="presOf" srcId="{59581A65-4914-4096-9D1D-579C9715A0C5}" destId="{7ACAC526-4789-40EF-8479-2BE1A575B5E9}" srcOrd="0" destOrd="0" presId="urn:microsoft.com/office/officeart/2008/layout/VerticalCurvedList"/>
    <dgm:cxn modelId="{23805951-FD21-47CA-A53F-E54F872E4F06}" srcId="{59581A65-4914-4096-9D1D-579C9715A0C5}" destId="{DA359AAB-96FB-40BC-A4BA-A687E055EC4A}" srcOrd="2" destOrd="0" parTransId="{BF08DFA9-F8C2-4A76-8A6D-504215E739F8}" sibTransId="{04F14CE6-E324-4A32-A51D-AF2694C371AE}"/>
    <dgm:cxn modelId="{B4B664E7-1911-485C-A2BE-9F0818E1DF55}" type="presOf" srcId="{DE188408-5441-43C8-B2EF-FA47F10D270B}" destId="{02490330-6D30-458C-9AC9-A0D01206DB7E}" srcOrd="0" destOrd="0" presId="urn:microsoft.com/office/officeart/2008/layout/VerticalCurvedList"/>
    <dgm:cxn modelId="{35B72148-9046-4438-93BE-CA144078D656}" srcId="{59581A65-4914-4096-9D1D-579C9715A0C5}" destId="{CB5A7B6F-E72C-47BE-A65B-8B90F422EC7B}" srcOrd="0" destOrd="0" parTransId="{0DC632DB-BE22-46AA-B3F3-AAB28B47F917}" sibTransId="{381749A1-EE6E-48A5-A3F2-FCA9793F20A1}"/>
    <dgm:cxn modelId="{F82C1667-BEB9-4353-8BF5-423554D8A6F9}" srcId="{59581A65-4914-4096-9D1D-579C9715A0C5}" destId="{DE188408-5441-43C8-B2EF-FA47F10D270B}" srcOrd="3" destOrd="0" parTransId="{77525775-6E30-471C-BD9F-976446555E4C}" sibTransId="{A0B78853-5CFB-4973-9448-484FBF49F4BE}"/>
    <dgm:cxn modelId="{4649AD4D-C98B-4D47-9E2B-1FD19CADE6FA}" srcId="{59581A65-4914-4096-9D1D-579C9715A0C5}" destId="{EB51351F-CCCF-4E3E-80C9-50A63F3C94E3}" srcOrd="4" destOrd="0" parTransId="{0ED9FDC5-087A-42D1-9C76-8EAFCADDDC65}" sibTransId="{C6A0C08E-736F-4EC6-8B14-F9A69974B1A2}"/>
    <dgm:cxn modelId="{242444DD-D58C-4111-B42A-2A9EC3DE9885}" srcId="{59581A65-4914-4096-9D1D-579C9715A0C5}" destId="{07105CCE-AA22-4EDC-A05A-AA1E60FB580C}" srcOrd="1" destOrd="0" parTransId="{1EB81F2C-ED7D-4423-8512-E79AAAB0662F}" sibTransId="{128925F6-3F25-4CC3-8EAB-5E6135BFBA38}"/>
    <dgm:cxn modelId="{143B2725-6E55-4F63-9D3C-00F7F1625B7E}" type="presOf" srcId="{07105CCE-AA22-4EDC-A05A-AA1E60FB580C}" destId="{BC368981-02DD-4442-90B8-5E45E943369F}" srcOrd="0" destOrd="0" presId="urn:microsoft.com/office/officeart/2008/layout/VerticalCurvedList"/>
    <dgm:cxn modelId="{0DADB879-F952-4046-92B8-7AC411EE7276}" type="presOf" srcId="{381749A1-EE6E-48A5-A3F2-FCA9793F20A1}" destId="{94E30276-843D-4771-BF66-FD231D5DEF10}" srcOrd="0" destOrd="0" presId="urn:microsoft.com/office/officeart/2008/layout/VerticalCurvedList"/>
    <dgm:cxn modelId="{A808E02C-BC95-4ADE-8DB3-D1932646314F}" type="presParOf" srcId="{7ACAC526-4789-40EF-8479-2BE1A575B5E9}" destId="{F2896487-F6F7-43B3-B5AC-E9A1CFBA4CD6}" srcOrd="0" destOrd="0" presId="urn:microsoft.com/office/officeart/2008/layout/VerticalCurvedList"/>
    <dgm:cxn modelId="{2D5B90CA-01A3-4CD8-B065-69BF7093F0FB}" type="presParOf" srcId="{F2896487-F6F7-43B3-B5AC-E9A1CFBA4CD6}" destId="{D44AC136-150E-49F4-A4BD-FA8E69ACCF0A}" srcOrd="0" destOrd="0" presId="urn:microsoft.com/office/officeart/2008/layout/VerticalCurvedList"/>
    <dgm:cxn modelId="{3027FAFC-37EC-49A1-8162-31CC7A62BA2C}" type="presParOf" srcId="{D44AC136-150E-49F4-A4BD-FA8E69ACCF0A}" destId="{56695FA0-DA8E-409D-AEC4-471144F7BF4C}" srcOrd="0" destOrd="0" presId="urn:microsoft.com/office/officeart/2008/layout/VerticalCurvedList"/>
    <dgm:cxn modelId="{024BD130-EA1C-4942-968C-DC159978C0A2}" type="presParOf" srcId="{D44AC136-150E-49F4-A4BD-FA8E69ACCF0A}" destId="{94E30276-843D-4771-BF66-FD231D5DEF10}" srcOrd="1" destOrd="0" presId="urn:microsoft.com/office/officeart/2008/layout/VerticalCurvedList"/>
    <dgm:cxn modelId="{BC3ACE81-1631-4A61-AF58-66A2452255F4}" type="presParOf" srcId="{D44AC136-150E-49F4-A4BD-FA8E69ACCF0A}" destId="{2B1730FA-D099-46EC-A950-061030CCA0AD}" srcOrd="2" destOrd="0" presId="urn:microsoft.com/office/officeart/2008/layout/VerticalCurvedList"/>
    <dgm:cxn modelId="{4DF29E86-BA96-49E9-ABCB-9E0F3F0EF708}" type="presParOf" srcId="{D44AC136-150E-49F4-A4BD-FA8E69ACCF0A}" destId="{0C2FC594-1601-4B9C-BD31-F96A3099889A}" srcOrd="3" destOrd="0" presId="urn:microsoft.com/office/officeart/2008/layout/VerticalCurvedList"/>
    <dgm:cxn modelId="{1E99FC3C-18C8-455C-BB8F-9DF714516309}" type="presParOf" srcId="{F2896487-F6F7-43B3-B5AC-E9A1CFBA4CD6}" destId="{9193658C-854B-4E35-8FD0-8BEDD3B53ACD}" srcOrd="1" destOrd="0" presId="urn:microsoft.com/office/officeart/2008/layout/VerticalCurvedList"/>
    <dgm:cxn modelId="{09774E66-4AF9-4237-A647-1530F49E27CB}" type="presParOf" srcId="{F2896487-F6F7-43B3-B5AC-E9A1CFBA4CD6}" destId="{E6584300-7C8C-4218-A528-E716CB8BC9FB}" srcOrd="2" destOrd="0" presId="urn:microsoft.com/office/officeart/2008/layout/VerticalCurvedList"/>
    <dgm:cxn modelId="{F4B14316-949D-4AB5-8E46-12E7EA6E3269}" type="presParOf" srcId="{E6584300-7C8C-4218-A528-E716CB8BC9FB}" destId="{C4BC040B-824C-4019-B88D-4E7B0E621C51}" srcOrd="0" destOrd="0" presId="urn:microsoft.com/office/officeart/2008/layout/VerticalCurvedList"/>
    <dgm:cxn modelId="{63EC98C8-1630-4F00-98D9-69E44AAAA66E}" type="presParOf" srcId="{F2896487-F6F7-43B3-B5AC-E9A1CFBA4CD6}" destId="{BC368981-02DD-4442-90B8-5E45E943369F}" srcOrd="3" destOrd="0" presId="urn:microsoft.com/office/officeart/2008/layout/VerticalCurvedList"/>
    <dgm:cxn modelId="{C11FC43D-D12D-40E8-A4A9-48C1134A29BE}" type="presParOf" srcId="{F2896487-F6F7-43B3-B5AC-E9A1CFBA4CD6}" destId="{63EE1BCA-D2F6-4DE2-BAFA-A8EA7217FA8E}" srcOrd="4" destOrd="0" presId="urn:microsoft.com/office/officeart/2008/layout/VerticalCurvedList"/>
    <dgm:cxn modelId="{F319744B-23F2-452B-B536-380231F867EB}" type="presParOf" srcId="{63EE1BCA-D2F6-4DE2-BAFA-A8EA7217FA8E}" destId="{2C6F5AD1-21D0-412F-A959-2FE28D1CB796}" srcOrd="0" destOrd="0" presId="urn:microsoft.com/office/officeart/2008/layout/VerticalCurvedList"/>
    <dgm:cxn modelId="{0C0CDCA7-4EAC-4ACB-BD08-DB2EB89B6967}" type="presParOf" srcId="{F2896487-F6F7-43B3-B5AC-E9A1CFBA4CD6}" destId="{B4A16D1B-C2E5-4D60-B118-CDA27B491858}" srcOrd="5" destOrd="0" presId="urn:microsoft.com/office/officeart/2008/layout/VerticalCurvedList"/>
    <dgm:cxn modelId="{D2D811D5-C9F8-44CF-8137-0C8C3119E14F}" type="presParOf" srcId="{F2896487-F6F7-43B3-B5AC-E9A1CFBA4CD6}" destId="{79F0D0AF-457F-4206-9A2F-BCA2C50E6C54}" srcOrd="6" destOrd="0" presId="urn:microsoft.com/office/officeart/2008/layout/VerticalCurvedList"/>
    <dgm:cxn modelId="{37CA270C-8A5B-4B50-8FB1-12BC775D69A3}" type="presParOf" srcId="{79F0D0AF-457F-4206-9A2F-BCA2C50E6C54}" destId="{284C3932-FFD5-407D-8043-3B003B3DC730}" srcOrd="0" destOrd="0" presId="urn:microsoft.com/office/officeart/2008/layout/VerticalCurvedList"/>
    <dgm:cxn modelId="{0B7DC02A-7B87-4B65-BCC6-4604337F160C}" type="presParOf" srcId="{F2896487-F6F7-43B3-B5AC-E9A1CFBA4CD6}" destId="{02490330-6D30-458C-9AC9-A0D01206DB7E}" srcOrd="7" destOrd="0" presId="urn:microsoft.com/office/officeart/2008/layout/VerticalCurvedList"/>
    <dgm:cxn modelId="{C3F47E20-9351-411B-AA81-C6094CCDE35D}" type="presParOf" srcId="{F2896487-F6F7-43B3-B5AC-E9A1CFBA4CD6}" destId="{43EEC19B-1F68-492F-AFBF-630297138C3E}" srcOrd="8" destOrd="0" presId="urn:microsoft.com/office/officeart/2008/layout/VerticalCurvedList"/>
    <dgm:cxn modelId="{61617075-16CA-4F8C-838D-CC69418B76DF}" type="presParOf" srcId="{43EEC19B-1F68-492F-AFBF-630297138C3E}" destId="{EA89A1E8-B290-43FD-9F4D-10DF5A56CAA1}" srcOrd="0" destOrd="0" presId="urn:microsoft.com/office/officeart/2008/layout/VerticalCurvedList"/>
    <dgm:cxn modelId="{035B7708-2D5B-4EFE-A179-75EACA97B6BB}" type="presParOf" srcId="{F2896487-F6F7-43B3-B5AC-E9A1CFBA4CD6}" destId="{CF2BADF9-9FD5-40B6-B599-607F495862FA}" srcOrd="9" destOrd="0" presId="urn:microsoft.com/office/officeart/2008/layout/VerticalCurvedList"/>
    <dgm:cxn modelId="{E3FBBD93-8949-4C1A-B0DB-48C56FA8EF1F}" type="presParOf" srcId="{F2896487-F6F7-43B3-B5AC-E9A1CFBA4CD6}" destId="{B62CA5DD-E927-497B-92A0-5C19CE909F37}" srcOrd="10" destOrd="0" presId="urn:microsoft.com/office/officeart/2008/layout/VerticalCurvedList"/>
    <dgm:cxn modelId="{09B16C62-CFA5-48A7-89FA-A0BC664CFACF}" type="presParOf" srcId="{B62CA5DD-E927-497B-92A0-5C19CE909F37}" destId="{46528D6A-BEB3-4B06-B2B9-43793533E68D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8945853-4961-42BD-BD69-CA65F78DD502}" type="doc">
      <dgm:prSet loTypeId="urn:microsoft.com/office/officeart/2005/8/layout/StepDownProcess" loCatId="process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ZW"/>
        </a:p>
      </dgm:t>
    </dgm:pt>
    <dgm:pt modelId="{8F2BC81F-26D7-4420-B8C9-FEDFC2B367B1}">
      <dgm:prSet phldrT="[Text]" custT="1"/>
      <dgm:spPr/>
      <dgm:t>
        <a:bodyPr/>
        <a:lstStyle/>
        <a:p>
          <a:r>
            <a:rPr lang="en-ZW" sz="3200" dirty="0" smtClean="0"/>
            <a:t>DHIS1.4</a:t>
          </a:r>
          <a:endParaRPr lang="en-ZW" sz="3200" dirty="0"/>
        </a:p>
      </dgm:t>
    </dgm:pt>
    <dgm:pt modelId="{83AA1004-6502-49A5-AF82-06E97763A903}" type="parTrans" cxnId="{E929AFEB-6C32-4573-BC09-03C9CA65F766}">
      <dgm:prSet/>
      <dgm:spPr/>
      <dgm:t>
        <a:bodyPr/>
        <a:lstStyle/>
        <a:p>
          <a:endParaRPr lang="en-ZW" sz="1800"/>
        </a:p>
      </dgm:t>
    </dgm:pt>
    <dgm:pt modelId="{177AA695-E302-4206-8DC5-32976096CFD3}" type="sibTrans" cxnId="{E929AFEB-6C32-4573-BC09-03C9CA65F766}">
      <dgm:prSet/>
      <dgm:spPr/>
      <dgm:t>
        <a:bodyPr/>
        <a:lstStyle/>
        <a:p>
          <a:endParaRPr lang="en-ZW" sz="1800"/>
        </a:p>
      </dgm:t>
    </dgm:pt>
    <dgm:pt modelId="{B1150876-BF89-4617-8937-D24AFCD1E0D7}">
      <dgm:prSet phldrT="[Text]" custT="1"/>
      <dgm:spPr/>
      <dgm:t>
        <a:bodyPr/>
        <a:lstStyle/>
        <a:p>
          <a:r>
            <a:rPr lang="en-ZW" sz="1800" dirty="0" smtClean="0"/>
            <a:t>Desktop based application pioneered by HISP SA &amp; adapted by Zimbabwe</a:t>
          </a:r>
          <a:endParaRPr lang="en-ZW" sz="1800" dirty="0"/>
        </a:p>
      </dgm:t>
    </dgm:pt>
    <dgm:pt modelId="{2C553CE9-E0DC-415E-B430-C1E3D3D342C3}" type="parTrans" cxnId="{8CDF3447-8739-49E7-8946-E7F782FF97C9}">
      <dgm:prSet/>
      <dgm:spPr/>
      <dgm:t>
        <a:bodyPr/>
        <a:lstStyle/>
        <a:p>
          <a:endParaRPr lang="en-ZW" sz="1800"/>
        </a:p>
      </dgm:t>
    </dgm:pt>
    <dgm:pt modelId="{AB58EBF6-1785-4AB9-81B6-7BC2C201B534}" type="sibTrans" cxnId="{8CDF3447-8739-49E7-8946-E7F782FF97C9}">
      <dgm:prSet/>
      <dgm:spPr/>
      <dgm:t>
        <a:bodyPr/>
        <a:lstStyle/>
        <a:p>
          <a:endParaRPr lang="en-ZW" sz="1800"/>
        </a:p>
      </dgm:t>
    </dgm:pt>
    <dgm:pt modelId="{1001BE9B-B33E-427B-AEB4-174EBBA46914}">
      <dgm:prSet phldrT="[Text]" custT="1"/>
      <dgm:spPr>
        <a:solidFill>
          <a:srgbClr val="00B050"/>
        </a:solidFill>
      </dgm:spPr>
      <dgm:t>
        <a:bodyPr/>
        <a:lstStyle/>
        <a:p>
          <a:r>
            <a:rPr lang="en-ZW" sz="3200" dirty="0" smtClean="0"/>
            <a:t>DHIS2.0 pilot</a:t>
          </a:r>
          <a:endParaRPr lang="en-ZW" sz="3200" dirty="0"/>
        </a:p>
      </dgm:t>
    </dgm:pt>
    <dgm:pt modelId="{2398F5A8-921F-4640-9BAB-A746D87365A0}" type="parTrans" cxnId="{C730C64A-EB16-4444-B4DD-2457077BBEE0}">
      <dgm:prSet/>
      <dgm:spPr/>
      <dgm:t>
        <a:bodyPr/>
        <a:lstStyle/>
        <a:p>
          <a:endParaRPr lang="en-ZW" sz="1800"/>
        </a:p>
      </dgm:t>
    </dgm:pt>
    <dgm:pt modelId="{B2B3C2A9-B49C-4CE0-9784-675056708302}" type="sibTrans" cxnId="{C730C64A-EB16-4444-B4DD-2457077BBEE0}">
      <dgm:prSet/>
      <dgm:spPr/>
      <dgm:t>
        <a:bodyPr/>
        <a:lstStyle/>
        <a:p>
          <a:endParaRPr lang="en-ZW" sz="1800"/>
        </a:p>
      </dgm:t>
    </dgm:pt>
    <dgm:pt modelId="{5DE7339F-2A70-4546-B421-D73B163BED07}">
      <dgm:prSet phldrT="[Text]" custT="1"/>
      <dgm:spPr/>
      <dgm:t>
        <a:bodyPr/>
        <a:lstStyle/>
        <a:p>
          <a:r>
            <a:rPr lang="en-ZW" sz="1800" dirty="0" smtClean="0"/>
            <a:t>Piloted in one province </a:t>
          </a:r>
          <a:endParaRPr lang="en-ZW" sz="1800" dirty="0"/>
        </a:p>
      </dgm:t>
    </dgm:pt>
    <dgm:pt modelId="{E94BD4C7-8E7F-4E21-9B22-FC2F0A6C0197}" type="parTrans" cxnId="{0315C16D-03D1-4D12-A271-2DBFB8FE20B5}">
      <dgm:prSet/>
      <dgm:spPr/>
      <dgm:t>
        <a:bodyPr/>
        <a:lstStyle/>
        <a:p>
          <a:endParaRPr lang="en-ZW" sz="1800"/>
        </a:p>
      </dgm:t>
    </dgm:pt>
    <dgm:pt modelId="{B1DD5882-83D9-459E-8AEA-7FE2881F362E}" type="sibTrans" cxnId="{0315C16D-03D1-4D12-A271-2DBFB8FE20B5}">
      <dgm:prSet/>
      <dgm:spPr/>
      <dgm:t>
        <a:bodyPr/>
        <a:lstStyle/>
        <a:p>
          <a:endParaRPr lang="en-ZW" sz="1800"/>
        </a:p>
      </dgm:t>
    </dgm:pt>
    <dgm:pt modelId="{1B4E52A7-D0D2-4044-91C9-25D53AA6C0A7}">
      <dgm:prSet phldrT="[Text]" custT="1"/>
      <dgm:spPr>
        <a:solidFill>
          <a:srgbClr val="FFC000"/>
        </a:solidFill>
      </dgm:spPr>
      <dgm:t>
        <a:bodyPr/>
        <a:lstStyle/>
        <a:p>
          <a:r>
            <a:rPr lang="en-ZW" sz="3200" dirty="0" smtClean="0"/>
            <a:t>DHIS2.0</a:t>
          </a:r>
        </a:p>
        <a:p>
          <a:r>
            <a:rPr lang="en-ZW" sz="3200" dirty="0" smtClean="0"/>
            <a:t>Roll Out</a:t>
          </a:r>
          <a:endParaRPr lang="en-ZW" sz="3200" dirty="0"/>
        </a:p>
      </dgm:t>
    </dgm:pt>
    <dgm:pt modelId="{13D7D8F7-C1D3-48C2-B2E4-7CD4D7858E99}" type="parTrans" cxnId="{576AF02E-4ACD-4F2C-B532-DA80763D8E87}">
      <dgm:prSet/>
      <dgm:spPr/>
      <dgm:t>
        <a:bodyPr/>
        <a:lstStyle/>
        <a:p>
          <a:endParaRPr lang="en-ZW" sz="1800"/>
        </a:p>
      </dgm:t>
    </dgm:pt>
    <dgm:pt modelId="{9087F40C-BB66-4234-932E-674A6FC81C54}" type="sibTrans" cxnId="{576AF02E-4ACD-4F2C-B532-DA80763D8E87}">
      <dgm:prSet/>
      <dgm:spPr/>
      <dgm:t>
        <a:bodyPr/>
        <a:lstStyle/>
        <a:p>
          <a:endParaRPr lang="en-ZW" sz="1800"/>
        </a:p>
      </dgm:t>
    </dgm:pt>
    <dgm:pt modelId="{549A405D-F8A4-440E-B27B-D0FE917C2278}">
      <dgm:prSet phldrT="[Text]" custT="1"/>
      <dgm:spPr/>
      <dgm:t>
        <a:bodyPr/>
        <a:lstStyle/>
        <a:p>
          <a:r>
            <a:rPr lang="en-ZW" sz="1800" b="1" i="1" dirty="0" smtClean="0"/>
            <a:t>Rolled out to all country’s 63 districts </a:t>
          </a:r>
          <a:endParaRPr lang="en-ZW" sz="1800" b="1" i="1" dirty="0"/>
        </a:p>
      </dgm:t>
    </dgm:pt>
    <dgm:pt modelId="{2DACF315-2213-4127-B889-CAB38E8642A3}" type="parTrans" cxnId="{29E02C4C-1845-4F65-8A31-4F63C83EFEB6}">
      <dgm:prSet/>
      <dgm:spPr/>
      <dgm:t>
        <a:bodyPr/>
        <a:lstStyle/>
        <a:p>
          <a:endParaRPr lang="en-ZW" sz="1800"/>
        </a:p>
      </dgm:t>
    </dgm:pt>
    <dgm:pt modelId="{3D3CB3FF-0947-435F-833E-0B4483904BDE}" type="sibTrans" cxnId="{29E02C4C-1845-4F65-8A31-4F63C83EFEB6}">
      <dgm:prSet/>
      <dgm:spPr/>
      <dgm:t>
        <a:bodyPr/>
        <a:lstStyle/>
        <a:p>
          <a:endParaRPr lang="en-ZW" sz="1800"/>
        </a:p>
      </dgm:t>
    </dgm:pt>
    <dgm:pt modelId="{CABB3FEE-B17A-49B1-A987-01145B1A4317}">
      <dgm:prSet phldrT="[Text]" custT="1"/>
      <dgm:spPr/>
      <dgm:t>
        <a:bodyPr/>
        <a:lstStyle/>
        <a:p>
          <a:r>
            <a:rPr lang="en-ZW" sz="1800" dirty="0" smtClean="0"/>
            <a:t>Associated with many challenges i.e.  malfunctioning due to viruses, non scalability </a:t>
          </a:r>
          <a:endParaRPr lang="en-ZW" sz="1800" dirty="0"/>
        </a:p>
      </dgm:t>
    </dgm:pt>
    <dgm:pt modelId="{673E630A-5EA9-4005-8B0C-B1FCD3A9B067}" type="parTrans" cxnId="{F337BD44-EAA7-4879-BBBA-5E61247889BA}">
      <dgm:prSet/>
      <dgm:spPr/>
      <dgm:t>
        <a:bodyPr/>
        <a:lstStyle/>
        <a:p>
          <a:endParaRPr lang="en-ZW" sz="1800"/>
        </a:p>
      </dgm:t>
    </dgm:pt>
    <dgm:pt modelId="{9DF21B7D-F35B-4EC5-B12C-7BDE2B1CF1A3}" type="sibTrans" cxnId="{F337BD44-EAA7-4879-BBBA-5E61247889BA}">
      <dgm:prSet/>
      <dgm:spPr/>
      <dgm:t>
        <a:bodyPr/>
        <a:lstStyle/>
        <a:p>
          <a:endParaRPr lang="en-ZW" sz="1800"/>
        </a:p>
      </dgm:t>
    </dgm:pt>
    <dgm:pt modelId="{40294AD5-A9D3-404A-9FAD-593F435E9D30}">
      <dgm:prSet custT="1"/>
      <dgm:spPr/>
      <dgm:t>
        <a:bodyPr/>
        <a:lstStyle/>
        <a:p>
          <a:r>
            <a:rPr lang="en-ZW" sz="1800" dirty="0" smtClean="0"/>
            <a:t>Associated with many advantages &amp; subsequently adapted  </a:t>
          </a:r>
          <a:endParaRPr lang="en-ZW" sz="1800" dirty="0"/>
        </a:p>
      </dgm:t>
    </dgm:pt>
    <dgm:pt modelId="{C3B4C325-10B2-450D-A9A1-AB62CC20623F}" type="parTrans" cxnId="{049B6D57-1D7B-424E-8FA3-D4D310F7AE31}">
      <dgm:prSet/>
      <dgm:spPr/>
      <dgm:t>
        <a:bodyPr/>
        <a:lstStyle/>
        <a:p>
          <a:endParaRPr lang="en-ZW" sz="1800"/>
        </a:p>
      </dgm:t>
    </dgm:pt>
    <dgm:pt modelId="{537A4E41-0C76-4795-8B32-BD77E1DDD730}" type="sibTrans" cxnId="{049B6D57-1D7B-424E-8FA3-D4D310F7AE31}">
      <dgm:prSet/>
      <dgm:spPr/>
      <dgm:t>
        <a:bodyPr/>
        <a:lstStyle/>
        <a:p>
          <a:endParaRPr lang="en-ZW" sz="1800"/>
        </a:p>
      </dgm:t>
    </dgm:pt>
    <dgm:pt modelId="{DB58F9FE-476D-4ED0-90DB-F85E1354DF04}">
      <dgm:prSet custT="1"/>
      <dgm:spPr/>
      <dgm:t>
        <a:bodyPr/>
        <a:lstStyle/>
        <a:p>
          <a:endParaRPr lang="en-ZW" sz="2000" dirty="0"/>
        </a:p>
      </dgm:t>
    </dgm:pt>
    <dgm:pt modelId="{96474E96-A8B9-403A-863A-779797DFAEC4}" type="parTrans" cxnId="{6C31B345-7B7F-4577-B5C2-FDCED5DE60B1}">
      <dgm:prSet/>
      <dgm:spPr/>
      <dgm:t>
        <a:bodyPr/>
        <a:lstStyle/>
        <a:p>
          <a:endParaRPr lang="en-ZW" sz="1800"/>
        </a:p>
      </dgm:t>
    </dgm:pt>
    <dgm:pt modelId="{7799666D-F680-4F52-83C6-2CCED5CB57B5}" type="sibTrans" cxnId="{6C31B345-7B7F-4577-B5C2-FDCED5DE60B1}">
      <dgm:prSet/>
      <dgm:spPr/>
      <dgm:t>
        <a:bodyPr/>
        <a:lstStyle/>
        <a:p>
          <a:endParaRPr lang="en-ZW" sz="1800"/>
        </a:p>
      </dgm:t>
    </dgm:pt>
    <dgm:pt modelId="{AE84045D-4CBC-4F82-BDCE-A125EFD296A7}">
      <dgm:prSet custT="1"/>
      <dgm:spPr/>
      <dgm:t>
        <a:bodyPr/>
        <a:lstStyle/>
        <a:p>
          <a:r>
            <a:rPr lang="en-ZW" sz="1800" dirty="0" smtClean="0"/>
            <a:t>T – series, Malaria, HIV, RMNCH, TB, nutrition modules added</a:t>
          </a:r>
          <a:endParaRPr lang="en-ZW" sz="1800" dirty="0"/>
        </a:p>
      </dgm:t>
    </dgm:pt>
    <dgm:pt modelId="{9FE87497-59E7-429B-B2DB-EFBF85D99306}" type="parTrans" cxnId="{5F033FC5-E81A-46F1-AC57-74C2086C8534}">
      <dgm:prSet/>
      <dgm:spPr/>
      <dgm:t>
        <a:bodyPr/>
        <a:lstStyle/>
        <a:p>
          <a:endParaRPr lang="en-ZW" sz="1800"/>
        </a:p>
      </dgm:t>
    </dgm:pt>
    <dgm:pt modelId="{24F59E93-1B8A-46A8-9C44-4181581D8FA8}" type="sibTrans" cxnId="{5F033FC5-E81A-46F1-AC57-74C2086C8534}">
      <dgm:prSet/>
      <dgm:spPr/>
      <dgm:t>
        <a:bodyPr/>
        <a:lstStyle/>
        <a:p>
          <a:endParaRPr lang="en-ZW" sz="1800"/>
        </a:p>
      </dgm:t>
    </dgm:pt>
    <dgm:pt modelId="{88628FEF-36B7-44EB-AFFE-0F102DE99928}">
      <dgm:prSet custT="1"/>
      <dgm:spPr/>
      <dgm:t>
        <a:bodyPr/>
        <a:lstStyle/>
        <a:p>
          <a:r>
            <a:rPr lang="en-ZW" sz="1800" b="1" i="1" dirty="0" smtClean="0"/>
            <a:t>Timeliness &amp; completeness improved from &lt;70% to  &gt; 90%</a:t>
          </a:r>
          <a:endParaRPr lang="en-ZW" sz="1800" b="1" i="1" dirty="0"/>
        </a:p>
      </dgm:t>
    </dgm:pt>
    <dgm:pt modelId="{689A0B11-8AC7-44AC-817E-FA2EFF43B7CD}" type="parTrans" cxnId="{5C61DA79-9A6C-454E-B654-24DF21AFCD5B}">
      <dgm:prSet/>
      <dgm:spPr/>
      <dgm:t>
        <a:bodyPr/>
        <a:lstStyle/>
        <a:p>
          <a:endParaRPr lang="en-ZW" sz="1800"/>
        </a:p>
      </dgm:t>
    </dgm:pt>
    <dgm:pt modelId="{6E0B46CA-080A-4161-863E-FCB93B7EBD6B}" type="sibTrans" cxnId="{5C61DA79-9A6C-454E-B654-24DF21AFCD5B}">
      <dgm:prSet/>
      <dgm:spPr/>
      <dgm:t>
        <a:bodyPr/>
        <a:lstStyle/>
        <a:p>
          <a:endParaRPr lang="en-ZW" sz="1800"/>
        </a:p>
      </dgm:t>
    </dgm:pt>
    <dgm:pt modelId="{6E665B0F-EEEC-4898-843C-A322018C85BD}">
      <dgm:prSet custT="1"/>
      <dgm:spPr/>
      <dgm:t>
        <a:bodyPr/>
        <a:lstStyle/>
        <a:p>
          <a:r>
            <a:rPr lang="en-ZW" sz="1800" dirty="0" smtClean="0"/>
            <a:t>Community module being </a:t>
          </a:r>
          <a:r>
            <a:rPr lang="en-ZW" sz="1800" dirty="0" err="1" smtClean="0"/>
            <a:t>dvlped</a:t>
          </a:r>
          <a:endParaRPr lang="en-ZW" sz="1800" dirty="0"/>
        </a:p>
      </dgm:t>
    </dgm:pt>
    <dgm:pt modelId="{A9EDCACC-5C30-45E7-B0FE-EA9A7DF39356}" type="parTrans" cxnId="{8AC29403-EC69-47A5-B380-E727C13DDF1D}">
      <dgm:prSet/>
      <dgm:spPr/>
      <dgm:t>
        <a:bodyPr/>
        <a:lstStyle/>
        <a:p>
          <a:endParaRPr lang="en-ZW"/>
        </a:p>
      </dgm:t>
    </dgm:pt>
    <dgm:pt modelId="{27F460FC-EF87-4C26-B6F0-BD4FC3D9EB45}" type="sibTrans" cxnId="{8AC29403-EC69-47A5-B380-E727C13DDF1D}">
      <dgm:prSet/>
      <dgm:spPr/>
      <dgm:t>
        <a:bodyPr/>
        <a:lstStyle/>
        <a:p>
          <a:endParaRPr lang="en-ZW"/>
        </a:p>
      </dgm:t>
    </dgm:pt>
    <dgm:pt modelId="{F2C3851A-5A87-4955-8ACB-E9EDC8D917C6}" type="pres">
      <dgm:prSet presAssocID="{58945853-4961-42BD-BD69-CA65F78DD502}" presName="rootnode" presStyleCnt="0">
        <dgm:presLayoutVars>
          <dgm:chMax/>
          <dgm:chPref/>
          <dgm:dir/>
          <dgm:animLvl val="lvl"/>
        </dgm:presLayoutVars>
      </dgm:prSet>
      <dgm:spPr/>
      <dgm:t>
        <a:bodyPr/>
        <a:lstStyle/>
        <a:p>
          <a:endParaRPr lang="en-ZW"/>
        </a:p>
      </dgm:t>
    </dgm:pt>
    <dgm:pt modelId="{2142D190-1995-4C4C-A607-86DBBF439F08}" type="pres">
      <dgm:prSet presAssocID="{8F2BC81F-26D7-4420-B8C9-FEDFC2B367B1}" presName="composite" presStyleCnt="0"/>
      <dgm:spPr/>
    </dgm:pt>
    <dgm:pt modelId="{985DAB77-4F9C-4C32-A773-85648BD345E9}" type="pres">
      <dgm:prSet presAssocID="{8F2BC81F-26D7-4420-B8C9-FEDFC2B367B1}" presName="bentUpArrow1" presStyleLbl="alignImgPlace1" presStyleIdx="0" presStyleCnt="2"/>
      <dgm:spPr>
        <a:solidFill>
          <a:srgbClr val="C00000"/>
        </a:solidFill>
      </dgm:spPr>
    </dgm:pt>
    <dgm:pt modelId="{CBFDF6DC-10B1-440F-B4B1-0AE643918622}" type="pres">
      <dgm:prSet presAssocID="{8F2BC81F-26D7-4420-B8C9-FEDFC2B367B1}" presName="ParentText" presStyleLbl="node1" presStyleIdx="0" presStyleCnt="3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ZW"/>
        </a:p>
      </dgm:t>
    </dgm:pt>
    <dgm:pt modelId="{B4C92A50-73E1-471A-A460-642010822A27}" type="pres">
      <dgm:prSet presAssocID="{8F2BC81F-26D7-4420-B8C9-FEDFC2B367B1}" presName="ChildText" presStyleLbl="revTx" presStyleIdx="0" presStyleCnt="3" custScaleX="345830" custScaleY="134833" custLinFactX="28772" custLinFactNeighborX="100000" custLinFactNeighborY="-509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ZW"/>
        </a:p>
      </dgm:t>
    </dgm:pt>
    <dgm:pt modelId="{1F4198F6-694A-4372-8E46-CF92BFF0778B}" type="pres">
      <dgm:prSet presAssocID="{177AA695-E302-4206-8DC5-32976096CFD3}" presName="sibTrans" presStyleCnt="0"/>
      <dgm:spPr/>
    </dgm:pt>
    <dgm:pt modelId="{D60ABD3E-AA30-4B03-A71B-BAC1E694087B}" type="pres">
      <dgm:prSet presAssocID="{1001BE9B-B33E-427B-AEB4-174EBBA46914}" presName="composite" presStyleCnt="0"/>
      <dgm:spPr/>
    </dgm:pt>
    <dgm:pt modelId="{43E76CAC-40F4-4CBD-8CC7-5B8B1BED0888}" type="pres">
      <dgm:prSet presAssocID="{1001BE9B-B33E-427B-AEB4-174EBBA46914}" presName="bentUpArrow1" presStyleLbl="alignImgPlace1" presStyleIdx="1" presStyleCnt="2" custLinFactNeighborX="1064" custLinFactNeighborY="8219"/>
      <dgm:spPr>
        <a:solidFill>
          <a:srgbClr val="C00000"/>
        </a:solidFill>
        <a:ln>
          <a:solidFill>
            <a:srgbClr val="C00000"/>
          </a:solidFill>
        </a:ln>
      </dgm:spPr>
    </dgm:pt>
    <dgm:pt modelId="{C79F9AE6-AB89-4676-9362-59567B94216E}" type="pres">
      <dgm:prSet presAssocID="{1001BE9B-B33E-427B-AEB4-174EBBA46914}" presName="ParentText" presStyleLbl="node1" presStyleIdx="1" presStyleCnt="3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ZW"/>
        </a:p>
      </dgm:t>
    </dgm:pt>
    <dgm:pt modelId="{CFAE781F-EFBF-447C-A9C3-7909B71A14FF}" type="pres">
      <dgm:prSet presAssocID="{1001BE9B-B33E-427B-AEB4-174EBBA46914}" presName="ChildText" presStyleLbl="revTx" presStyleIdx="1" presStyleCnt="3" custScaleX="280364" custScaleY="123997" custLinFactNeighborX="94123" custLinFactNeighborY="9177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ZW"/>
        </a:p>
      </dgm:t>
    </dgm:pt>
    <dgm:pt modelId="{CCEF1B91-E444-451C-9D26-555F368F610D}" type="pres">
      <dgm:prSet presAssocID="{B2B3C2A9-B49C-4CE0-9784-675056708302}" presName="sibTrans" presStyleCnt="0"/>
      <dgm:spPr/>
    </dgm:pt>
    <dgm:pt modelId="{713D69D0-6393-4BA2-9D01-4587164B3493}" type="pres">
      <dgm:prSet presAssocID="{1B4E52A7-D0D2-4044-91C9-25D53AA6C0A7}" presName="composite" presStyleCnt="0"/>
      <dgm:spPr/>
    </dgm:pt>
    <dgm:pt modelId="{9B334188-57A4-4EB8-A25D-A6A3631CF360}" type="pres">
      <dgm:prSet presAssocID="{1B4E52A7-D0D2-4044-91C9-25D53AA6C0A7}" presName="ParentText" presStyleLbl="node1" presStyleIdx="2" presStyleCnt="3" custScaleX="121805" custScaleY="119111" custLinFactNeighborX="-40458" custLinFactNeighborY="3645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ZW"/>
        </a:p>
      </dgm:t>
    </dgm:pt>
    <dgm:pt modelId="{2E04AFAC-9432-4029-BF89-D18DD0029404}" type="pres">
      <dgm:prSet presAssocID="{1B4E52A7-D0D2-4044-91C9-25D53AA6C0A7}" presName="FinalChildText" presStyleLbl="revTx" presStyleIdx="2" presStyleCnt="3" custScaleX="266483" custScaleY="169979" custLinFactNeighborX="76419" custLinFactNeighborY="22091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ZW"/>
        </a:p>
      </dgm:t>
    </dgm:pt>
  </dgm:ptLst>
  <dgm:cxnLst>
    <dgm:cxn modelId="{049B6D57-1D7B-424E-8FA3-D4D310F7AE31}" srcId="{1001BE9B-B33E-427B-AEB4-174EBBA46914}" destId="{40294AD5-A9D3-404A-9FAD-593F435E9D30}" srcOrd="1" destOrd="0" parTransId="{C3B4C325-10B2-450D-A9A1-AB62CC20623F}" sibTransId="{537A4E41-0C76-4795-8B32-BD77E1DDD730}"/>
    <dgm:cxn modelId="{A15F6C52-A7C3-49E3-BEA7-EE609AE969D2}" type="presOf" srcId="{AE84045D-4CBC-4F82-BDCE-A125EFD296A7}" destId="{2E04AFAC-9432-4029-BF89-D18DD0029404}" srcOrd="0" destOrd="1" presId="urn:microsoft.com/office/officeart/2005/8/layout/StepDownProcess"/>
    <dgm:cxn modelId="{7A4C7CE5-F48A-4CBE-8384-56CB7FC9E9FF}" type="presOf" srcId="{549A405D-F8A4-440E-B27B-D0FE917C2278}" destId="{2E04AFAC-9432-4029-BF89-D18DD0029404}" srcOrd="0" destOrd="0" presId="urn:microsoft.com/office/officeart/2005/8/layout/StepDownProcess"/>
    <dgm:cxn modelId="{F337BD44-EAA7-4879-BBBA-5E61247889BA}" srcId="{8F2BC81F-26D7-4420-B8C9-FEDFC2B367B1}" destId="{CABB3FEE-B17A-49B1-A987-01145B1A4317}" srcOrd="1" destOrd="0" parTransId="{673E630A-5EA9-4005-8B0C-B1FCD3A9B067}" sibTransId="{9DF21B7D-F35B-4EC5-B12C-7BDE2B1CF1A3}"/>
    <dgm:cxn modelId="{425BB27A-7291-4FC4-A70B-CD4E0F798B53}" type="presOf" srcId="{B1150876-BF89-4617-8937-D24AFCD1E0D7}" destId="{B4C92A50-73E1-471A-A460-642010822A27}" srcOrd="0" destOrd="0" presId="urn:microsoft.com/office/officeart/2005/8/layout/StepDownProcess"/>
    <dgm:cxn modelId="{8CDF3447-8739-49E7-8946-E7F782FF97C9}" srcId="{8F2BC81F-26D7-4420-B8C9-FEDFC2B367B1}" destId="{B1150876-BF89-4617-8937-D24AFCD1E0D7}" srcOrd="0" destOrd="0" parTransId="{2C553CE9-E0DC-415E-B430-C1E3D3D342C3}" sibTransId="{AB58EBF6-1785-4AB9-81B6-7BC2C201B534}"/>
    <dgm:cxn modelId="{AE20D8D4-8FD6-445D-A127-F281854C666F}" type="presOf" srcId="{40294AD5-A9D3-404A-9FAD-593F435E9D30}" destId="{CFAE781F-EFBF-447C-A9C3-7909B71A14FF}" srcOrd="0" destOrd="1" presId="urn:microsoft.com/office/officeart/2005/8/layout/StepDownProcess"/>
    <dgm:cxn modelId="{388AE122-5F8C-4104-BA00-C88F06940AA9}" type="presOf" srcId="{6E665B0F-EEEC-4898-843C-A322018C85BD}" destId="{2E04AFAC-9432-4029-BF89-D18DD0029404}" srcOrd="0" destOrd="2" presId="urn:microsoft.com/office/officeart/2005/8/layout/StepDownProcess"/>
    <dgm:cxn modelId="{E929AFEB-6C32-4573-BC09-03C9CA65F766}" srcId="{58945853-4961-42BD-BD69-CA65F78DD502}" destId="{8F2BC81F-26D7-4420-B8C9-FEDFC2B367B1}" srcOrd="0" destOrd="0" parTransId="{83AA1004-6502-49A5-AF82-06E97763A903}" sibTransId="{177AA695-E302-4206-8DC5-32976096CFD3}"/>
    <dgm:cxn modelId="{576AF02E-4ACD-4F2C-B532-DA80763D8E87}" srcId="{58945853-4961-42BD-BD69-CA65F78DD502}" destId="{1B4E52A7-D0D2-4044-91C9-25D53AA6C0A7}" srcOrd="2" destOrd="0" parTransId="{13D7D8F7-C1D3-48C2-B2E4-7CD4D7858E99}" sibTransId="{9087F40C-BB66-4234-932E-674A6FC81C54}"/>
    <dgm:cxn modelId="{C730C64A-EB16-4444-B4DD-2457077BBEE0}" srcId="{58945853-4961-42BD-BD69-CA65F78DD502}" destId="{1001BE9B-B33E-427B-AEB4-174EBBA46914}" srcOrd="1" destOrd="0" parTransId="{2398F5A8-921F-4640-9BAB-A746D87365A0}" sibTransId="{B2B3C2A9-B49C-4CE0-9784-675056708302}"/>
    <dgm:cxn modelId="{384900C1-7C87-467D-B235-131CA8A1BB14}" type="presOf" srcId="{1B4E52A7-D0D2-4044-91C9-25D53AA6C0A7}" destId="{9B334188-57A4-4EB8-A25D-A6A3631CF360}" srcOrd="0" destOrd="0" presId="urn:microsoft.com/office/officeart/2005/8/layout/StepDownProcess"/>
    <dgm:cxn modelId="{A6F632E9-9F94-45E7-A5C1-879A2A9425A7}" type="presOf" srcId="{8F2BC81F-26D7-4420-B8C9-FEDFC2B367B1}" destId="{CBFDF6DC-10B1-440F-B4B1-0AE643918622}" srcOrd="0" destOrd="0" presId="urn:microsoft.com/office/officeart/2005/8/layout/StepDownProcess"/>
    <dgm:cxn modelId="{8AC29403-EC69-47A5-B380-E727C13DDF1D}" srcId="{1B4E52A7-D0D2-4044-91C9-25D53AA6C0A7}" destId="{6E665B0F-EEEC-4898-843C-A322018C85BD}" srcOrd="2" destOrd="0" parTransId="{A9EDCACC-5C30-45E7-B0FE-EA9A7DF39356}" sibTransId="{27F460FC-EF87-4C26-B6F0-BD4FC3D9EB45}"/>
    <dgm:cxn modelId="{5F033FC5-E81A-46F1-AC57-74C2086C8534}" srcId="{1B4E52A7-D0D2-4044-91C9-25D53AA6C0A7}" destId="{AE84045D-4CBC-4F82-BDCE-A125EFD296A7}" srcOrd="1" destOrd="0" parTransId="{9FE87497-59E7-429B-B2DB-EFBF85D99306}" sibTransId="{24F59E93-1B8A-46A8-9C44-4181581D8FA8}"/>
    <dgm:cxn modelId="{6C31B345-7B7F-4577-B5C2-FDCED5DE60B1}" srcId="{1001BE9B-B33E-427B-AEB4-174EBBA46914}" destId="{DB58F9FE-476D-4ED0-90DB-F85E1354DF04}" srcOrd="2" destOrd="0" parTransId="{96474E96-A8B9-403A-863A-779797DFAEC4}" sibTransId="{7799666D-F680-4F52-83C6-2CCED5CB57B5}"/>
    <dgm:cxn modelId="{29E02C4C-1845-4F65-8A31-4F63C83EFEB6}" srcId="{1B4E52A7-D0D2-4044-91C9-25D53AA6C0A7}" destId="{549A405D-F8A4-440E-B27B-D0FE917C2278}" srcOrd="0" destOrd="0" parTransId="{2DACF315-2213-4127-B889-CAB38E8642A3}" sibTransId="{3D3CB3FF-0947-435F-833E-0B4483904BDE}"/>
    <dgm:cxn modelId="{F8B47766-675E-4E5D-A324-3D393130F306}" type="presOf" srcId="{58945853-4961-42BD-BD69-CA65F78DD502}" destId="{F2C3851A-5A87-4955-8ACB-E9EDC8D917C6}" srcOrd="0" destOrd="0" presId="urn:microsoft.com/office/officeart/2005/8/layout/StepDownProcess"/>
    <dgm:cxn modelId="{3BA2AAC1-E4D9-4188-B34B-F58ED29D92F8}" type="presOf" srcId="{5DE7339F-2A70-4546-B421-D73B163BED07}" destId="{CFAE781F-EFBF-447C-A9C3-7909B71A14FF}" srcOrd="0" destOrd="0" presId="urn:microsoft.com/office/officeart/2005/8/layout/StepDownProcess"/>
    <dgm:cxn modelId="{4600880D-FC79-4F5A-B4C1-D416E966886F}" type="presOf" srcId="{DB58F9FE-476D-4ED0-90DB-F85E1354DF04}" destId="{CFAE781F-EFBF-447C-A9C3-7909B71A14FF}" srcOrd="0" destOrd="2" presId="urn:microsoft.com/office/officeart/2005/8/layout/StepDownProcess"/>
    <dgm:cxn modelId="{0315C16D-03D1-4D12-A271-2DBFB8FE20B5}" srcId="{1001BE9B-B33E-427B-AEB4-174EBBA46914}" destId="{5DE7339F-2A70-4546-B421-D73B163BED07}" srcOrd="0" destOrd="0" parTransId="{E94BD4C7-8E7F-4E21-9B22-FC2F0A6C0197}" sibTransId="{B1DD5882-83D9-459E-8AEA-7FE2881F362E}"/>
    <dgm:cxn modelId="{30A5E427-AD0C-40BD-9812-B349C68204B2}" type="presOf" srcId="{88628FEF-36B7-44EB-AFFE-0F102DE99928}" destId="{2E04AFAC-9432-4029-BF89-D18DD0029404}" srcOrd="0" destOrd="3" presId="urn:microsoft.com/office/officeart/2005/8/layout/StepDownProcess"/>
    <dgm:cxn modelId="{09CBE0A9-852B-4BD4-93CD-5F40C9B2874D}" type="presOf" srcId="{CABB3FEE-B17A-49B1-A987-01145B1A4317}" destId="{B4C92A50-73E1-471A-A460-642010822A27}" srcOrd="0" destOrd="1" presId="urn:microsoft.com/office/officeart/2005/8/layout/StepDownProcess"/>
    <dgm:cxn modelId="{4F95A175-C76A-4BDB-872D-AFE2ED84B41A}" type="presOf" srcId="{1001BE9B-B33E-427B-AEB4-174EBBA46914}" destId="{C79F9AE6-AB89-4676-9362-59567B94216E}" srcOrd="0" destOrd="0" presId="urn:microsoft.com/office/officeart/2005/8/layout/StepDownProcess"/>
    <dgm:cxn modelId="{5C61DA79-9A6C-454E-B654-24DF21AFCD5B}" srcId="{1B4E52A7-D0D2-4044-91C9-25D53AA6C0A7}" destId="{88628FEF-36B7-44EB-AFFE-0F102DE99928}" srcOrd="3" destOrd="0" parTransId="{689A0B11-8AC7-44AC-817E-FA2EFF43B7CD}" sibTransId="{6E0B46CA-080A-4161-863E-FCB93B7EBD6B}"/>
    <dgm:cxn modelId="{70F73DCF-16D5-47D0-9D78-2371C54AF3A3}" type="presParOf" srcId="{F2C3851A-5A87-4955-8ACB-E9EDC8D917C6}" destId="{2142D190-1995-4C4C-A607-86DBBF439F08}" srcOrd="0" destOrd="0" presId="urn:microsoft.com/office/officeart/2005/8/layout/StepDownProcess"/>
    <dgm:cxn modelId="{8C5F239A-3B15-4FC6-B857-168FFEC9F013}" type="presParOf" srcId="{2142D190-1995-4C4C-A607-86DBBF439F08}" destId="{985DAB77-4F9C-4C32-A773-85648BD345E9}" srcOrd="0" destOrd="0" presId="urn:microsoft.com/office/officeart/2005/8/layout/StepDownProcess"/>
    <dgm:cxn modelId="{51B523A0-6D72-4F88-BDC8-E8449D6B533F}" type="presParOf" srcId="{2142D190-1995-4C4C-A607-86DBBF439F08}" destId="{CBFDF6DC-10B1-440F-B4B1-0AE643918622}" srcOrd="1" destOrd="0" presId="urn:microsoft.com/office/officeart/2005/8/layout/StepDownProcess"/>
    <dgm:cxn modelId="{EA2F35F7-D9AE-476F-96AE-B34A2DD7F436}" type="presParOf" srcId="{2142D190-1995-4C4C-A607-86DBBF439F08}" destId="{B4C92A50-73E1-471A-A460-642010822A27}" srcOrd="2" destOrd="0" presId="urn:microsoft.com/office/officeart/2005/8/layout/StepDownProcess"/>
    <dgm:cxn modelId="{2774BE18-F36D-4254-8838-4DD38E0D5E81}" type="presParOf" srcId="{F2C3851A-5A87-4955-8ACB-E9EDC8D917C6}" destId="{1F4198F6-694A-4372-8E46-CF92BFF0778B}" srcOrd="1" destOrd="0" presId="urn:microsoft.com/office/officeart/2005/8/layout/StepDownProcess"/>
    <dgm:cxn modelId="{6F4588A9-DEAC-418F-96E8-4B3FB78AEF3C}" type="presParOf" srcId="{F2C3851A-5A87-4955-8ACB-E9EDC8D917C6}" destId="{D60ABD3E-AA30-4B03-A71B-BAC1E694087B}" srcOrd="2" destOrd="0" presId="urn:microsoft.com/office/officeart/2005/8/layout/StepDownProcess"/>
    <dgm:cxn modelId="{B70CE8FD-8DD1-42AE-BEF2-A16463839FAD}" type="presParOf" srcId="{D60ABD3E-AA30-4B03-A71B-BAC1E694087B}" destId="{43E76CAC-40F4-4CBD-8CC7-5B8B1BED0888}" srcOrd="0" destOrd="0" presId="urn:microsoft.com/office/officeart/2005/8/layout/StepDownProcess"/>
    <dgm:cxn modelId="{870EFDBD-A793-4CBD-8839-56537DDA3B59}" type="presParOf" srcId="{D60ABD3E-AA30-4B03-A71B-BAC1E694087B}" destId="{C79F9AE6-AB89-4676-9362-59567B94216E}" srcOrd="1" destOrd="0" presId="urn:microsoft.com/office/officeart/2005/8/layout/StepDownProcess"/>
    <dgm:cxn modelId="{EF619C35-1D58-4936-86B3-E032B023318E}" type="presParOf" srcId="{D60ABD3E-AA30-4B03-A71B-BAC1E694087B}" destId="{CFAE781F-EFBF-447C-A9C3-7909B71A14FF}" srcOrd="2" destOrd="0" presId="urn:microsoft.com/office/officeart/2005/8/layout/StepDownProcess"/>
    <dgm:cxn modelId="{F91AFA6A-EDBC-4B5F-9757-A504B6CB4AF5}" type="presParOf" srcId="{F2C3851A-5A87-4955-8ACB-E9EDC8D917C6}" destId="{CCEF1B91-E444-451C-9D26-555F368F610D}" srcOrd="3" destOrd="0" presId="urn:microsoft.com/office/officeart/2005/8/layout/StepDownProcess"/>
    <dgm:cxn modelId="{8C205864-E5AD-413F-B771-2C32C7EB21B9}" type="presParOf" srcId="{F2C3851A-5A87-4955-8ACB-E9EDC8D917C6}" destId="{713D69D0-6393-4BA2-9D01-4587164B3493}" srcOrd="4" destOrd="0" presId="urn:microsoft.com/office/officeart/2005/8/layout/StepDownProcess"/>
    <dgm:cxn modelId="{10C7EC36-F16F-4B0F-A4E2-A997AE9E3441}" type="presParOf" srcId="{713D69D0-6393-4BA2-9D01-4587164B3493}" destId="{9B334188-57A4-4EB8-A25D-A6A3631CF360}" srcOrd="0" destOrd="0" presId="urn:microsoft.com/office/officeart/2005/8/layout/StepDownProcess"/>
    <dgm:cxn modelId="{70166CF7-8E5C-4DA2-88B2-FD1C7AF2FA93}" type="presParOf" srcId="{713D69D0-6393-4BA2-9D01-4587164B3493}" destId="{2E04AFAC-9432-4029-BF89-D18DD0029404}" srcOrd="1" destOrd="0" presId="urn:microsoft.com/office/officeart/2005/8/layout/StepDownProcess"/>
  </dgm:cxnLst>
  <dgm:bg>
    <a:solidFill>
      <a:schemeClr val="bg1"/>
    </a:solidFill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4E30276-843D-4771-BF66-FD231D5DEF10}">
      <dsp:nvSpPr>
        <dsp:cNvPr id="0" name=""/>
        <dsp:cNvSpPr/>
      </dsp:nvSpPr>
      <dsp:spPr>
        <a:xfrm>
          <a:off x="-5862133" y="-897146"/>
          <a:ext cx="6978868" cy="6978868"/>
        </a:xfrm>
        <a:prstGeom prst="blockArc">
          <a:avLst>
            <a:gd name="adj1" fmla="val 18900000"/>
            <a:gd name="adj2" fmla="val 2700000"/>
            <a:gd name="adj3" fmla="val 310"/>
          </a:avLst>
        </a:prstGeom>
        <a:noFill/>
        <a:ln w="25400" cap="flat" cmpd="sng" algn="ctr">
          <a:solidFill>
            <a:schemeClr val="accent2">
              <a:tint val="99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193658C-854B-4E35-8FD0-8BEDD3B53ACD}">
      <dsp:nvSpPr>
        <dsp:cNvPr id="0" name=""/>
        <dsp:cNvSpPr/>
      </dsp:nvSpPr>
      <dsp:spPr>
        <a:xfrm>
          <a:off x="488086" y="323932"/>
          <a:ext cx="10888300" cy="648279"/>
        </a:xfrm>
        <a:prstGeom prst="rect">
          <a:avLst/>
        </a:prstGeom>
        <a:solidFill>
          <a:srgbClr val="00B05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14572" tIns="71120" rIns="71120" bIns="7112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ZW" sz="2800" kern="1200" dirty="0" smtClean="0"/>
            <a:t>Country Profile &amp; HIV Epidemiology</a:t>
          </a:r>
          <a:endParaRPr lang="en-ZW" sz="2800" kern="1200" dirty="0"/>
        </a:p>
      </dsp:txBody>
      <dsp:txXfrm>
        <a:off x="488086" y="323932"/>
        <a:ext cx="10888300" cy="648279"/>
      </dsp:txXfrm>
    </dsp:sp>
    <dsp:sp modelId="{C4BC040B-824C-4019-B88D-4E7B0E621C51}">
      <dsp:nvSpPr>
        <dsp:cNvPr id="0" name=""/>
        <dsp:cNvSpPr/>
      </dsp:nvSpPr>
      <dsp:spPr>
        <a:xfrm>
          <a:off x="82911" y="242897"/>
          <a:ext cx="810349" cy="810349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C368981-02DD-4442-90B8-5E45E943369F}">
      <dsp:nvSpPr>
        <dsp:cNvPr id="0" name=""/>
        <dsp:cNvSpPr/>
      </dsp:nvSpPr>
      <dsp:spPr>
        <a:xfrm>
          <a:off x="952624" y="1224136"/>
          <a:ext cx="10423763" cy="792087"/>
        </a:xfrm>
        <a:prstGeom prst="rect">
          <a:avLst/>
        </a:prstGeom>
        <a:solidFill>
          <a:srgbClr val="FFC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14572" tIns="71120" rIns="71120" bIns="7112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ZW" sz="2800" kern="1200" dirty="0" smtClean="0"/>
            <a:t>What progress has been made in application of routine data in the HIV response?</a:t>
          </a:r>
          <a:endParaRPr lang="en-ZW" sz="2800" kern="1200" dirty="0"/>
        </a:p>
      </dsp:txBody>
      <dsp:txXfrm>
        <a:off x="952624" y="1224136"/>
        <a:ext cx="10423763" cy="792087"/>
      </dsp:txXfrm>
    </dsp:sp>
    <dsp:sp modelId="{2C6F5AD1-21D0-412F-A959-2FE28D1CB796}">
      <dsp:nvSpPr>
        <dsp:cNvPr id="0" name=""/>
        <dsp:cNvSpPr/>
      </dsp:nvSpPr>
      <dsp:spPr>
        <a:xfrm>
          <a:off x="547449" y="1215005"/>
          <a:ext cx="810349" cy="810349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-7005"/>
              <a:lumOff val="7938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4A16D1B-C2E5-4D60-B118-CDA27B491858}">
      <dsp:nvSpPr>
        <dsp:cNvPr id="0" name=""/>
        <dsp:cNvSpPr/>
      </dsp:nvSpPr>
      <dsp:spPr>
        <a:xfrm>
          <a:off x="1095199" y="2160241"/>
          <a:ext cx="10281187" cy="864091"/>
        </a:xfrm>
        <a:prstGeom prst="rect">
          <a:avLst/>
        </a:prstGeom>
        <a:solidFill>
          <a:srgbClr val="FF0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14572" tIns="71120" rIns="71120" bIns="7112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ZW" sz="2800" kern="1200" dirty="0" smtClean="0"/>
            <a:t>Extent of integration with other information systems &amp; how local data is being used?</a:t>
          </a:r>
          <a:endParaRPr lang="en-ZW" sz="2800" kern="1200" dirty="0"/>
        </a:p>
      </dsp:txBody>
      <dsp:txXfrm>
        <a:off x="1095199" y="2160241"/>
        <a:ext cx="10281187" cy="864091"/>
      </dsp:txXfrm>
    </dsp:sp>
    <dsp:sp modelId="{284C3932-FFD5-407D-8043-3B003B3DC730}">
      <dsp:nvSpPr>
        <dsp:cNvPr id="0" name=""/>
        <dsp:cNvSpPr/>
      </dsp:nvSpPr>
      <dsp:spPr>
        <a:xfrm>
          <a:off x="690025" y="2187112"/>
          <a:ext cx="810349" cy="810349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-14010"/>
              <a:lumOff val="15876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2490330-6D30-458C-9AC9-A0D01206DB7E}">
      <dsp:nvSpPr>
        <dsp:cNvPr id="0" name=""/>
        <dsp:cNvSpPr/>
      </dsp:nvSpPr>
      <dsp:spPr>
        <a:xfrm>
          <a:off x="952624" y="3240255"/>
          <a:ext cx="10423763" cy="648279"/>
        </a:xfrm>
        <a:prstGeom prst="rect">
          <a:avLst/>
        </a:prstGeom>
        <a:solidFill>
          <a:srgbClr val="00B0F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14572" tIns="71120" rIns="71120" bIns="7112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ZW" sz="2800" kern="1200" dirty="0" smtClean="0"/>
            <a:t>Success and challenges in implementation</a:t>
          </a:r>
          <a:endParaRPr lang="en-ZW" sz="2800" kern="1200" dirty="0"/>
        </a:p>
      </dsp:txBody>
      <dsp:txXfrm>
        <a:off x="952624" y="3240255"/>
        <a:ext cx="10423763" cy="648279"/>
      </dsp:txXfrm>
    </dsp:sp>
    <dsp:sp modelId="{EA89A1E8-B290-43FD-9F4D-10DF5A56CAA1}">
      <dsp:nvSpPr>
        <dsp:cNvPr id="0" name=""/>
        <dsp:cNvSpPr/>
      </dsp:nvSpPr>
      <dsp:spPr>
        <a:xfrm>
          <a:off x="547449" y="3159220"/>
          <a:ext cx="810349" cy="810349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-21014"/>
              <a:lumOff val="23814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F2BADF9-9FD5-40B6-B599-607F495862FA}">
      <dsp:nvSpPr>
        <dsp:cNvPr id="0" name=""/>
        <dsp:cNvSpPr/>
      </dsp:nvSpPr>
      <dsp:spPr>
        <a:xfrm>
          <a:off x="488086" y="4212363"/>
          <a:ext cx="10888300" cy="648279"/>
        </a:xfrm>
        <a:prstGeom prst="rect">
          <a:avLst/>
        </a:prstGeom>
        <a:solidFill>
          <a:srgbClr val="0000CC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14572" tIns="71120" rIns="71120" bIns="7112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ZW" sz="2800" kern="1200" dirty="0" smtClean="0"/>
        </a:p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ZW" sz="2800" kern="1200" dirty="0" smtClean="0"/>
            <a:t>Priority Actions &amp; Next plans to enhance HMIS </a:t>
          </a:r>
        </a:p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ZW" sz="2800" kern="1200" dirty="0"/>
        </a:p>
      </dsp:txBody>
      <dsp:txXfrm>
        <a:off x="488086" y="4212363"/>
        <a:ext cx="10888300" cy="648279"/>
      </dsp:txXfrm>
    </dsp:sp>
    <dsp:sp modelId="{46528D6A-BEB3-4B06-B2B9-43793533E68D}">
      <dsp:nvSpPr>
        <dsp:cNvPr id="0" name=""/>
        <dsp:cNvSpPr/>
      </dsp:nvSpPr>
      <dsp:spPr>
        <a:xfrm>
          <a:off x="82911" y="4131328"/>
          <a:ext cx="810349" cy="810349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-28019"/>
              <a:lumOff val="31752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85DAB77-4F9C-4C32-A773-85648BD345E9}">
      <dsp:nvSpPr>
        <dsp:cNvPr id="0" name=""/>
        <dsp:cNvSpPr/>
      </dsp:nvSpPr>
      <dsp:spPr>
        <a:xfrm rot="5400000">
          <a:off x="920295" y="1372211"/>
          <a:ext cx="1164756" cy="1326034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rgbClr val="C00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BFDF6DC-10B1-440F-B4B1-0AE643918622}">
      <dsp:nvSpPr>
        <dsp:cNvPr id="0" name=""/>
        <dsp:cNvSpPr/>
      </dsp:nvSpPr>
      <dsp:spPr>
        <a:xfrm>
          <a:off x="611705" y="81055"/>
          <a:ext cx="1960764" cy="1372471"/>
        </a:xfrm>
        <a:prstGeom prst="roundRect">
          <a:avLst>
            <a:gd name="adj" fmla="val 1667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ZW" sz="3200" kern="1200" dirty="0" smtClean="0"/>
            <a:t>DHIS1.4</a:t>
          </a:r>
          <a:endParaRPr lang="en-ZW" sz="3200" kern="1200" dirty="0"/>
        </a:p>
      </dsp:txBody>
      <dsp:txXfrm>
        <a:off x="678716" y="148066"/>
        <a:ext cx="1826742" cy="1238449"/>
      </dsp:txXfrm>
    </dsp:sp>
    <dsp:sp modelId="{B4C92A50-73E1-471A-A460-642010822A27}">
      <dsp:nvSpPr>
        <dsp:cNvPr id="0" name=""/>
        <dsp:cNvSpPr/>
      </dsp:nvSpPr>
      <dsp:spPr>
        <a:xfrm>
          <a:off x="2655995" y="0"/>
          <a:ext cx="4931789" cy="149569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ZW" sz="1800" kern="1200" dirty="0" smtClean="0"/>
            <a:t>Desktop based application pioneered by HISP SA &amp; adapted by Zimbabwe</a:t>
          </a:r>
          <a:endParaRPr lang="en-ZW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ZW" sz="1800" kern="1200" dirty="0" smtClean="0"/>
            <a:t>Associated with many challenges i.e.  malfunctioning due to viruses, non scalability </a:t>
          </a:r>
          <a:endParaRPr lang="en-ZW" sz="1800" kern="1200" dirty="0"/>
        </a:p>
      </dsp:txBody>
      <dsp:txXfrm>
        <a:off x="2655995" y="0"/>
        <a:ext cx="4931789" cy="1495691"/>
      </dsp:txXfrm>
    </dsp:sp>
    <dsp:sp modelId="{43E76CAC-40F4-4CBD-8CC7-5B8B1BED0888}">
      <dsp:nvSpPr>
        <dsp:cNvPr id="0" name=""/>
        <dsp:cNvSpPr/>
      </dsp:nvSpPr>
      <dsp:spPr>
        <a:xfrm rot="5400000">
          <a:off x="3401459" y="3011883"/>
          <a:ext cx="1164756" cy="1326034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rgbClr val="C00000"/>
        </a:solidFill>
        <a:ln w="25400" cap="flat" cmpd="sng" algn="ctr">
          <a:solidFill>
            <a:srgbClr val="C000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79F9AE6-AB89-4676-9362-59567B94216E}">
      <dsp:nvSpPr>
        <dsp:cNvPr id="0" name=""/>
        <dsp:cNvSpPr/>
      </dsp:nvSpPr>
      <dsp:spPr>
        <a:xfrm>
          <a:off x="3078760" y="1624995"/>
          <a:ext cx="1960764" cy="1372471"/>
        </a:xfrm>
        <a:prstGeom prst="roundRect">
          <a:avLst>
            <a:gd name="adj" fmla="val 16670"/>
          </a:avLst>
        </a:prstGeom>
        <a:solidFill>
          <a:srgbClr val="00B05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ZW" sz="3200" kern="1200" dirty="0" smtClean="0"/>
            <a:t>DHIS2.0 pilot</a:t>
          </a:r>
          <a:endParaRPr lang="en-ZW" sz="3200" kern="1200" dirty="0"/>
        </a:p>
      </dsp:txBody>
      <dsp:txXfrm>
        <a:off x="3145771" y="1692006"/>
        <a:ext cx="1826742" cy="1238449"/>
      </dsp:txXfrm>
    </dsp:sp>
    <dsp:sp modelId="{CFAE781F-EFBF-447C-A9C3-7909B71A14FF}">
      <dsp:nvSpPr>
        <dsp:cNvPr id="0" name=""/>
        <dsp:cNvSpPr/>
      </dsp:nvSpPr>
      <dsp:spPr>
        <a:xfrm>
          <a:off x="5095726" y="1724593"/>
          <a:ext cx="3998196" cy="137548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ZW" sz="1800" kern="1200" dirty="0" smtClean="0"/>
            <a:t>Piloted in one province </a:t>
          </a:r>
          <a:endParaRPr lang="en-ZW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ZW" sz="1800" kern="1200" dirty="0" smtClean="0"/>
            <a:t>Associated with many advantages &amp; subsequently adapted  </a:t>
          </a:r>
          <a:endParaRPr lang="en-ZW" sz="18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ZW" sz="2000" kern="1200" dirty="0"/>
        </a:p>
      </dsp:txBody>
      <dsp:txXfrm>
        <a:off x="5095726" y="1724593"/>
        <a:ext cx="3998196" cy="1375489"/>
      </dsp:txXfrm>
    </dsp:sp>
    <dsp:sp modelId="{9B334188-57A4-4EB8-A25D-A6A3631CF360}">
      <dsp:nvSpPr>
        <dsp:cNvPr id="0" name=""/>
        <dsp:cNvSpPr/>
      </dsp:nvSpPr>
      <dsp:spPr>
        <a:xfrm>
          <a:off x="4752528" y="3342853"/>
          <a:ext cx="2388309" cy="1634764"/>
        </a:xfrm>
        <a:prstGeom prst="roundRect">
          <a:avLst>
            <a:gd name="adj" fmla="val 16670"/>
          </a:avLst>
        </a:prstGeom>
        <a:solidFill>
          <a:srgbClr val="FFC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ZW" sz="3200" kern="1200" dirty="0" smtClean="0"/>
            <a:t>DHIS2.0</a:t>
          </a:r>
        </a:p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ZW" sz="3200" kern="1200" dirty="0" smtClean="0"/>
            <a:t>Roll Out</a:t>
          </a:r>
          <a:endParaRPr lang="en-ZW" sz="3200" kern="1200" dirty="0"/>
        </a:p>
      </dsp:txBody>
      <dsp:txXfrm>
        <a:off x="4832345" y="3422670"/>
        <a:ext cx="2228675" cy="1475130"/>
      </dsp:txXfrm>
    </dsp:sp>
    <dsp:sp modelId="{2E04AFAC-9432-4029-BF89-D18DD0029404}">
      <dsp:nvSpPr>
        <dsp:cNvPr id="0" name=""/>
        <dsp:cNvSpPr/>
      </dsp:nvSpPr>
      <dsp:spPr>
        <a:xfrm>
          <a:off x="7144972" y="3185486"/>
          <a:ext cx="3800243" cy="188556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ZW" sz="1800" b="1" i="1" kern="1200" dirty="0" smtClean="0"/>
            <a:t>Rolled out to all country’s 63 districts </a:t>
          </a:r>
          <a:endParaRPr lang="en-ZW" sz="1800" b="1" i="1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ZW" sz="1800" kern="1200" dirty="0" smtClean="0"/>
            <a:t>T – series, Malaria, HIV, RMNCH, TB, nutrition modules added</a:t>
          </a:r>
          <a:endParaRPr lang="en-ZW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ZW" sz="1800" kern="1200" dirty="0" smtClean="0"/>
            <a:t>Community module being </a:t>
          </a:r>
          <a:r>
            <a:rPr lang="en-ZW" sz="1800" kern="1200" dirty="0" err="1" smtClean="0"/>
            <a:t>dvlped</a:t>
          </a:r>
          <a:endParaRPr lang="en-ZW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ZW" sz="1800" b="1" i="1" kern="1200" dirty="0" smtClean="0"/>
            <a:t>Timeliness &amp; completeness improved from &lt;70% to  &gt; 90%</a:t>
          </a:r>
          <a:endParaRPr lang="en-ZW" sz="1800" b="1" i="1" kern="1200" dirty="0"/>
        </a:p>
      </dsp:txBody>
      <dsp:txXfrm>
        <a:off x="7144972" y="3185486"/>
        <a:ext cx="3800243" cy="188556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StepDownProcess">
  <dgm:title val=""/>
  <dgm:desc val=""/>
  <dgm:catLst>
    <dgm:cat type="process" pri="16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  <dgm:cxn modelId="8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grDir" val="tL"/>
          <dgm:param type="flowDir" val="row"/>
          <dgm:param type="off" val="off"/>
          <dgm:param type="bkpt" val="fixed"/>
          <dgm:param type="bkPtFixedVal" val="1"/>
        </dgm:alg>
      </dgm:if>
      <dgm:else name="Name2">
        <dgm:alg type="snake">
          <dgm:param type="grDir" val="tR"/>
          <dgm:param type="flowDir" val="row"/>
          <dgm:param type="off" val="off"/>
          <dgm:param type="bkpt" val="fixed"/>
          <dgm:param type="bkPtFixedVal" val="1"/>
        </dgm:alg>
      </dgm:else>
    </dgm:choose>
    <dgm:shape xmlns:r="http://schemas.openxmlformats.org/officeDocument/2006/relationships" r:blip="">
      <dgm:adjLst/>
    </dgm:shape>
    <dgm:choose name="Name3">
      <dgm:if name="Name4" func="var" arg="dir" op="equ" val="norm">
        <dgm:constrLst>
          <dgm:constr type="alignOff" forName="rootnode" val="0.48"/>
          <dgm:constr type="primFontSz" for="des" forName="ParentText" val="65"/>
          <dgm:constr type="primFontSz" for="des" forName="ChildText" refType="primFontSz" refFor="des" refForName="ParentText" op="lte"/>
          <dgm:constr type="w" for="ch" forName="composite" refType="w"/>
          <dgm:constr type="h" for="ch" forName="composite" refType="h"/>
          <dgm:constr type="sp" refType="h" refFor="ch" refForName="composite" op="equ" fact="-0.38"/>
        </dgm:constrLst>
      </dgm:if>
      <dgm:else name="Name5">
        <dgm:constrLst>
          <dgm:constr type="alignOff" forName="rootnode" val="0.48"/>
          <dgm:constr type="primFontSz" for="des" forName="ParentText" val="65"/>
          <dgm:constr type="primFontSz" for="des" forName="ChildText" refType="primFontSz" refFor="des" refForName="ParentText" op="lte"/>
          <dgm:constr type="w" for="ch" forName="composite" refType="w"/>
          <dgm:constr type="h" for="ch" forName="composite" refType="h"/>
          <dgm:constr type="sp" refType="h" refFor="ch" refForName="composite" op="equ" fact="-0.38"/>
        </dgm:constrLst>
      </dgm:else>
    </dgm:choose>
    <dgm:forEach name="nodesForEach" axis="ch" ptType="node">
      <dgm:layoutNode name="composite">
        <dgm:alg type="composite">
          <dgm:param type="ar" val="1.2439"/>
        </dgm:alg>
        <dgm:shape xmlns:r="http://schemas.openxmlformats.org/officeDocument/2006/relationships" r:blip="">
          <dgm:adjLst/>
        </dgm:shape>
        <dgm:choose name="Name6">
          <dgm:if name="Name7" func="var" arg="dir" op="equ" val="norm">
            <dgm:constrLst>
              <dgm:constr type="l" for="ch" forName="bentUpArrow1" refType="w" fact="0.07"/>
              <dgm:constr type="t" for="ch" forName="bentUpArrow1" refType="h" fact="0.524"/>
              <dgm:constr type="w" for="ch" forName="bentUpArrow1" refType="w" fact="0.3844"/>
              <dgm:constr type="h" for="ch" forName="bentUpArrow1" refType="h" fact="0.42"/>
              <dgm:constr type="l" for="ch" forName="ParentText" refType="w" fact="0"/>
              <dgm:constr type="t" for="ch" forName="ParentText" refType="h" fact="0"/>
              <dgm:constr type="w" for="ch" forName="ParentText" refType="w" fact="0.5684"/>
              <dgm:constr type="h" for="ch" forName="ParentText" refType="h" fact="0.4949"/>
              <dgm:constr type="l" for="ch" forName="ChildText" refType="w" refFor="ch" refForName="ParentText"/>
              <dgm:constr type="t" for="ch" forName="ChildText" refType="h" fact="0.05"/>
              <dgm:constr type="w" for="ch" forName="ChildText" refType="w" fact="0.4134"/>
              <dgm:constr type="h" for="ch" forName="ChildText" refType="h" fact="0.4"/>
              <dgm:constr type="l" for="ch" forName="FinalChildText" refType="w" refFor="ch" refForName="ParentText"/>
              <dgm:constr type="t" for="ch" forName="FinalChildText" refType="h" fact="0.05"/>
              <dgm:constr type="w" for="ch" forName="FinalChildText" refType="w" fact="0.4134"/>
              <dgm:constr type="h" for="ch" forName="FinalChildText" refType="h" fact="0.4"/>
            </dgm:constrLst>
          </dgm:if>
          <dgm:else name="Name8">
            <dgm:constrLst>
              <dgm:constr type="r" for="ch" forName="bentUpArrow1" refType="w" fact="0.97"/>
              <dgm:constr type="t" for="ch" forName="bentUpArrow1" refType="h" fact="0.524"/>
              <dgm:constr type="w" for="ch" forName="bentUpArrow1" refType="w" fact="0.3844"/>
              <dgm:constr type="h" for="ch" forName="bentUpArrow1" refType="h" fact="0.42"/>
              <dgm:constr type="l" for="ch" forName="ParentText" refType="w" fact="0.4316"/>
              <dgm:constr type="t" for="ch" forName="ParentText" refType="h" fact="0"/>
              <dgm:constr type="w" for="ch" forName="ParentText" refType="w" fact="0.5684"/>
              <dgm:constr type="h" for="ch" forName="ParentText" refType="h" fact="0.4949"/>
              <dgm:constr type="l" for="ch" forName="ChildText" refType="w" fact="0"/>
              <dgm:constr type="t" for="ch" forName="ChildText" refType="h" fact="0.05"/>
              <dgm:constr type="w" for="ch" forName="ChildText" refType="w" fact="0.4134"/>
              <dgm:constr type="h" for="ch" forName="ChildText" refType="h" fact="0.4"/>
              <dgm:constr type="l" for="ch" forName="FinalChildText" refType="w" fact="0"/>
              <dgm:constr type="t" for="ch" forName="FinalChildText" refType="h" fact="0.05"/>
              <dgm:constr type="w" for="ch" forName="FinalChildText" refType="w" fact="0.4134"/>
              <dgm:constr type="h" for="ch" forName="FinalChildText" refType="h" fact="0.4"/>
            </dgm:constrLst>
          </dgm:else>
        </dgm:choose>
        <dgm:choose name="Name9">
          <dgm:if name="Name10" axis="followSib" ptType="node" func="cnt" op="gte" val="1">
            <dgm:layoutNode name="bentUpArrow1" styleLbl="alignImgPlace1">
              <dgm:alg type="sp"/>
              <dgm:choose name="Name11">
                <dgm:if name="Name12" func="var" arg="dir" op="equ" val="norm">
                  <dgm:shape xmlns:r="http://schemas.openxmlformats.org/officeDocument/2006/relationships" rot="90" type="bentUpArrow" r:blip="">
                    <dgm:adjLst>
                      <dgm:adj idx="1" val="0.3284"/>
                      <dgm:adj idx="2" val="0.25"/>
                      <dgm:adj idx="3" val="0.3578"/>
                    </dgm:adjLst>
                  </dgm:shape>
                </dgm:if>
                <dgm:else name="Name13">
                  <dgm:shape xmlns:r="http://schemas.openxmlformats.org/officeDocument/2006/relationships" rot="180" type="bentArrow" r:blip="">
                    <dgm:adjLst>
                      <dgm:adj idx="1" val="0.3284"/>
                      <dgm:adj idx="2" val="0.25"/>
                      <dgm:adj idx="3" val="0.3578"/>
                      <dgm:adj idx="4" val="0"/>
                    </dgm:adjLst>
                  </dgm:shape>
                </dgm:else>
              </dgm:choose>
              <dgm:presOf/>
            </dgm:layoutNode>
          </dgm:if>
          <dgm:else name="Name14"/>
        </dgm:choose>
        <dgm:layoutNode name="ParentText" styleLbl="node1">
          <dgm:varLst>
            <dgm:chMax val="1"/>
            <dgm:chPref val="1"/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667"/>
            </dgm:adjLst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15">
          <dgm:if name="Name16" axis="followSib" ptType="node" func="cnt" op="equ" val="0">
            <dgm:choose name="Name17">
              <dgm:if name="Name18" axis="ch" ptType="node" func="cnt" op="gte" val="1">
                <dgm:layoutNode name="FinalChildText" styleLbl="revTx">
                  <dgm:varLst>
                    <dgm:chMax val="0"/>
                    <dgm:chPref val="0"/>
                    <dgm:bulletEnabled val="1"/>
                  </dgm:varLst>
                  <dgm:alg type="tx">
                    <dgm:param type="stBulletLvl" val="1"/>
                    <dgm:param type="txAnchorVertCh" val="mid"/>
                    <dgm:param type="parTxLTRAlign" val="l"/>
                  </dgm:alg>
                  <dgm:shape xmlns:r="http://schemas.openxmlformats.org/officeDocument/2006/relationships" type="rect" r:blip="">
                    <dgm:adjLst/>
                  </dgm:shape>
                  <dgm:presOf axis="des" ptType="node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9"/>
            </dgm:choose>
          </dgm:if>
          <dgm:else name="Name20">
            <dgm:layoutNode name="ChildText" styleLbl="revTx">
              <dgm:varLst>
                <dgm:chMax val="0"/>
                <dgm:chPref val="0"/>
                <dgm:bulletEnabled val="1"/>
              </dgm:varLst>
              <dgm:alg type="tx">
                <dgm:param type="stBulletLvl" val="1"/>
                <dgm:param type="txAnchorVertCh" val="mid"/>
                <dgm:param type="parTxLTRAlign" val="l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else>
        </dgm:choos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0.35137</cdr:x>
      <cdr:y>0.69248</cdr:y>
    </cdr:from>
    <cdr:to>
      <cdr:x>0.42954</cdr:x>
      <cdr:y>0.74381</cdr:y>
    </cdr:to>
    <cdr:sp macro="" textlink="">
      <cdr:nvSpPr>
        <cdr:cNvPr id="2" name="Rectangle 1"/>
        <cdr:cNvSpPr/>
      </cdr:nvSpPr>
      <cdr:spPr>
        <a:xfrm xmlns:a="http://schemas.openxmlformats.org/drawingml/2006/main">
          <a:off x="3857406" y="3062804"/>
          <a:ext cx="858055" cy="227073"/>
        </a:xfrm>
        <a:prstGeom xmlns:a="http://schemas.openxmlformats.org/drawingml/2006/main" prst="rect">
          <a:avLst/>
        </a:prstGeom>
        <a:solidFill xmlns:a="http://schemas.openxmlformats.org/drawingml/2006/main">
          <a:schemeClr val="bg1"/>
        </a:solidFill>
        <a:ln xmlns:a="http://schemas.openxmlformats.org/drawingml/2006/main">
          <a:solidFill>
            <a:schemeClr val="tx1"/>
          </a:solidFill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r>
            <a:rPr lang="en-US" b="1" dirty="0">
              <a:solidFill>
                <a:schemeClr val="tx1"/>
              </a:solidFill>
              <a:latin typeface="Gill Sans MT" panose="020B0502020104020203" pitchFamily="34" charset="0"/>
            </a:rPr>
            <a:t>New Test</a:t>
          </a:r>
        </a:p>
      </cdr:txBody>
    </cdr:sp>
  </cdr:relSizeAnchor>
  <cdr:relSizeAnchor xmlns:cdr="http://schemas.openxmlformats.org/drawingml/2006/chartDrawing">
    <cdr:from>
      <cdr:x>0.36121</cdr:x>
      <cdr:y>0.41966</cdr:y>
    </cdr:from>
    <cdr:to>
      <cdr:x>0.41983</cdr:x>
      <cdr:y>0.46722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3993282" y="1906017"/>
          <a:ext cx="648072" cy="216024"/>
        </a:xfrm>
        <a:prstGeom xmlns:a="http://schemas.openxmlformats.org/drawingml/2006/main" prst="rect">
          <a:avLst/>
        </a:prstGeom>
        <a:solidFill xmlns:a="http://schemas.openxmlformats.org/drawingml/2006/main">
          <a:schemeClr val="bg1"/>
        </a:solidFill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en-ZW" sz="1100" b="1" dirty="0" smtClean="0"/>
            <a:t>Retest</a:t>
          </a:r>
          <a:endParaRPr lang="en-ZW" sz="1100" b="1" dirty="0"/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7F76D5D-1347-44BE-9468-18706034E012}" type="datetimeFigureOut">
              <a:rPr lang="en-GB" smtClean="0"/>
              <a:t>26/07/2018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98F2579-E084-4BE5-B155-114E7DEDDB7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767589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23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119" algn="l" defTabSz="91423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239" algn="l" defTabSz="91423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358" algn="l" defTabSz="91423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477" algn="l" defTabSz="91423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596" algn="l" defTabSz="91423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2716" algn="l" defTabSz="91423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199835" algn="l" defTabSz="91423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6954" algn="l" defTabSz="91423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Zimbabwe has a projected population of 13m people and is among the countries in Sub-Saharan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Africa worst affected by the HIV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959C15-6CFE-499F-BFEE-2A66680ABE89}" type="slidenum">
              <a:rPr lang="en-US" smtClean="0">
                <a:solidFill>
                  <a:prstClr val="black"/>
                </a:solidFill>
              </a:rPr>
              <a:pPr/>
              <a:t>3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01227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ZW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06B840-ACBD-48FF-AC69-DB7529410480}" type="slidenum">
              <a:rPr lang="en-ZW" smtClean="0">
                <a:solidFill>
                  <a:prstClr val="black"/>
                </a:solidFill>
              </a:rPr>
              <a:pPr/>
              <a:t>4</a:t>
            </a:fld>
            <a:endParaRPr lang="en-ZW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528156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3D2030-878B-4170-91F4-8004E2711738}" type="slidenum">
              <a:rPr lang="en-US" altLang="en-US" smtClean="0"/>
              <a:pPr/>
              <a:t>7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251354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0" name="Shape 36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171450" lvl="0" indent="-171450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en-US" b="1" dirty="0" smtClean="0"/>
              <a:t>Midlands</a:t>
            </a:r>
            <a:r>
              <a:rPr lang="en-US" b="1" baseline="0" dirty="0" smtClean="0"/>
              <a:t>  </a:t>
            </a:r>
            <a:r>
              <a:rPr lang="en-US" b="1" baseline="0" dirty="0" err="1" smtClean="0"/>
              <a:t>province,Mashonaland</a:t>
            </a:r>
            <a:r>
              <a:rPr lang="en-US" b="1" baseline="0" dirty="0" smtClean="0"/>
              <a:t> </a:t>
            </a:r>
            <a:r>
              <a:rPr lang="en-US" b="1" baseline="0" dirty="0" err="1" smtClean="0"/>
              <a:t>West,Mashonaland</a:t>
            </a:r>
            <a:r>
              <a:rPr lang="en-US" b="1" baseline="0" dirty="0" smtClean="0"/>
              <a:t> East &amp; Central and Harare had the highest number of PLHIV newly diagnosed not linked for OI/ART services and enrolled into care.</a:t>
            </a:r>
          </a:p>
          <a:p>
            <a:pPr marL="171450" lvl="0" indent="-171450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en-US" b="1" baseline="0" dirty="0" smtClean="0"/>
              <a:t>The newly enrolled into care were higher than those linked for care in </a:t>
            </a:r>
            <a:r>
              <a:rPr lang="en-US" b="1" baseline="0" dirty="0" err="1" smtClean="0"/>
              <a:t>Midlands,Matabeleland</a:t>
            </a:r>
            <a:r>
              <a:rPr lang="en-US" b="1" baseline="0" dirty="0" smtClean="0"/>
              <a:t> South and </a:t>
            </a:r>
            <a:r>
              <a:rPr lang="en-US" b="1" baseline="0" dirty="0" err="1" smtClean="0"/>
              <a:t>North,Mashonaland</a:t>
            </a:r>
            <a:r>
              <a:rPr lang="en-US" b="1" baseline="0" dirty="0" smtClean="0"/>
              <a:t> East and Harare provinces.</a:t>
            </a:r>
            <a:endParaRPr b="1" dirty="0"/>
          </a:p>
        </p:txBody>
      </p:sp>
      <p:sp>
        <p:nvSpPr>
          <p:cNvPr id="361" name="Shape 36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22180229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3D2030-878B-4170-91F4-8004E2711738}" type="slidenum">
              <a:rPr lang="en-US" altLang="en-US" smtClean="0"/>
              <a:pPr/>
              <a:t>20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627446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rgbClr val="1E7FB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586043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rgbClr val="1E7FB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965555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6433" y="0"/>
            <a:ext cx="11077055" cy="1238270"/>
          </a:xfrm>
        </p:spPr>
        <p:txBody>
          <a:bodyPr/>
          <a:lstStyle>
            <a:lvl1pPr algn="l">
              <a:defRPr sz="250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90053" y="1451615"/>
            <a:ext cx="11055335" cy="4541283"/>
          </a:xfrm>
        </p:spPr>
        <p:txBody>
          <a:bodyPr/>
          <a:lstStyle>
            <a:lvl1pPr marL="327695" indent="-327695">
              <a:buFont typeface="Wingdings" panose="05000000000000000000" pitchFamily="2" charset="2"/>
              <a:buChar char="§"/>
              <a:defRPr sz="2100"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defRPr sz="1800"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>
              <a:defRPr sz="1600"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>
              <a:defRPr sz="1600"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 marL="1765029" indent="0"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116313782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238" y="4407626"/>
            <a:ext cx="10363924" cy="1362097"/>
          </a:xfrm>
        </p:spPr>
        <p:txBody>
          <a:bodyPr anchor="t"/>
          <a:lstStyle>
            <a:lvl1pPr algn="l">
              <a:defRPr sz="35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238" y="2907058"/>
            <a:ext cx="10363924" cy="1500322"/>
          </a:xfrm>
        </p:spPr>
        <p:txBody>
          <a:bodyPr anchor="b"/>
          <a:lstStyle>
            <a:lvl1pPr marL="0" indent="0">
              <a:buNone/>
              <a:defRPr sz="1800"/>
            </a:lvl1pPr>
            <a:lvl2pPr marL="383615" indent="0">
              <a:buNone/>
              <a:defRPr sz="1600"/>
            </a:lvl2pPr>
            <a:lvl3pPr marL="767290" indent="0">
              <a:buNone/>
              <a:defRPr sz="1400"/>
            </a:lvl3pPr>
            <a:lvl4pPr marL="1150924" indent="0">
              <a:buNone/>
              <a:defRPr sz="1200"/>
            </a:lvl4pPr>
            <a:lvl5pPr marL="1534574" indent="0">
              <a:buNone/>
              <a:defRPr sz="1200"/>
            </a:lvl5pPr>
            <a:lvl6pPr marL="1918224" indent="0">
              <a:buNone/>
              <a:defRPr sz="1200"/>
            </a:lvl6pPr>
            <a:lvl7pPr marL="2301866" indent="0">
              <a:buNone/>
              <a:defRPr sz="1200"/>
            </a:lvl7pPr>
            <a:lvl8pPr marL="2685507" indent="0">
              <a:buNone/>
              <a:defRPr sz="1200"/>
            </a:lvl8pPr>
            <a:lvl9pPr marL="3069154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87625736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90057" y="1380816"/>
            <a:ext cx="5440788" cy="4611835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4601" y="1380816"/>
            <a:ext cx="5440788" cy="4611835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178671406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0293" y="275017"/>
            <a:ext cx="10972076" cy="114324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966" y="1534880"/>
            <a:ext cx="5386489" cy="639293"/>
          </a:xfrm>
        </p:spPr>
        <p:txBody>
          <a:bodyPr anchor="b"/>
          <a:lstStyle>
            <a:lvl1pPr marL="0" indent="0">
              <a:buNone/>
              <a:defRPr sz="2100" b="1"/>
            </a:lvl1pPr>
            <a:lvl2pPr marL="383615" indent="0">
              <a:buNone/>
              <a:defRPr sz="1800" b="1"/>
            </a:lvl2pPr>
            <a:lvl3pPr marL="767290" indent="0">
              <a:buNone/>
              <a:defRPr sz="1600" b="1"/>
            </a:lvl3pPr>
            <a:lvl4pPr marL="1150924" indent="0">
              <a:buNone/>
              <a:defRPr sz="1400" b="1"/>
            </a:lvl4pPr>
            <a:lvl5pPr marL="1534574" indent="0">
              <a:buNone/>
              <a:defRPr sz="1400" b="1"/>
            </a:lvl5pPr>
            <a:lvl6pPr marL="1918224" indent="0">
              <a:buNone/>
              <a:defRPr sz="1400" b="1"/>
            </a:lvl6pPr>
            <a:lvl7pPr marL="2301866" indent="0">
              <a:buNone/>
              <a:defRPr sz="1400" b="1"/>
            </a:lvl7pPr>
            <a:lvl8pPr marL="2685507" indent="0">
              <a:buNone/>
              <a:defRPr sz="1400" b="1"/>
            </a:lvl8pPr>
            <a:lvl9pPr marL="3069154" indent="0">
              <a:buNone/>
              <a:defRPr sz="14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966" y="2174175"/>
            <a:ext cx="5386489" cy="3952385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743" y="1534880"/>
            <a:ext cx="5388300" cy="639293"/>
          </a:xfrm>
        </p:spPr>
        <p:txBody>
          <a:bodyPr anchor="b"/>
          <a:lstStyle>
            <a:lvl1pPr marL="0" indent="0">
              <a:buNone/>
              <a:defRPr sz="2100" b="1"/>
            </a:lvl1pPr>
            <a:lvl2pPr marL="383615" indent="0">
              <a:buNone/>
              <a:defRPr sz="1800" b="1"/>
            </a:lvl2pPr>
            <a:lvl3pPr marL="767290" indent="0">
              <a:buNone/>
              <a:defRPr sz="1600" b="1"/>
            </a:lvl3pPr>
            <a:lvl4pPr marL="1150924" indent="0">
              <a:buNone/>
              <a:defRPr sz="1400" b="1"/>
            </a:lvl4pPr>
            <a:lvl5pPr marL="1534574" indent="0">
              <a:buNone/>
              <a:defRPr sz="1400" b="1"/>
            </a:lvl5pPr>
            <a:lvl6pPr marL="1918224" indent="0">
              <a:buNone/>
              <a:defRPr sz="1400" b="1"/>
            </a:lvl6pPr>
            <a:lvl7pPr marL="2301866" indent="0">
              <a:buNone/>
              <a:defRPr sz="1400" b="1"/>
            </a:lvl7pPr>
            <a:lvl8pPr marL="2685507" indent="0">
              <a:buNone/>
              <a:defRPr sz="1400" b="1"/>
            </a:lvl8pPr>
            <a:lvl9pPr marL="3069154" indent="0">
              <a:buNone/>
              <a:defRPr sz="14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743" y="2174175"/>
            <a:ext cx="5388300" cy="3952385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270161768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499" y="4800456"/>
            <a:ext cx="7315924" cy="567300"/>
          </a:xfrm>
        </p:spPr>
        <p:txBody>
          <a:bodyPr anchor="b"/>
          <a:lstStyle>
            <a:lvl1pPr algn="l">
              <a:defRPr sz="18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499" y="613376"/>
            <a:ext cx="7315924" cy="4113648"/>
          </a:xfrm>
        </p:spPr>
        <p:txBody>
          <a:bodyPr/>
          <a:lstStyle>
            <a:lvl1pPr marL="0" indent="0">
              <a:buNone/>
              <a:defRPr sz="2800"/>
            </a:lvl1pPr>
            <a:lvl2pPr marL="383615" indent="0">
              <a:buNone/>
              <a:defRPr sz="2500"/>
            </a:lvl2pPr>
            <a:lvl3pPr marL="767290" indent="0">
              <a:buNone/>
              <a:defRPr sz="2100"/>
            </a:lvl3pPr>
            <a:lvl4pPr marL="1150924" indent="0">
              <a:buNone/>
              <a:defRPr sz="1800"/>
            </a:lvl4pPr>
            <a:lvl5pPr marL="1534574" indent="0">
              <a:buNone/>
              <a:defRPr sz="1800"/>
            </a:lvl5pPr>
            <a:lvl6pPr marL="1918224" indent="0">
              <a:buNone/>
              <a:defRPr sz="1800"/>
            </a:lvl6pPr>
            <a:lvl7pPr marL="2301866" indent="0">
              <a:buNone/>
              <a:defRPr sz="1800"/>
            </a:lvl7pPr>
            <a:lvl8pPr marL="2685507" indent="0">
              <a:buNone/>
              <a:defRPr sz="1800"/>
            </a:lvl8pPr>
            <a:lvl9pPr marL="3069154" indent="0">
              <a:buNone/>
              <a:defRPr sz="18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499" y="5367757"/>
            <a:ext cx="7315924" cy="804876"/>
          </a:xfrm>
        </p:spPr>
        <p:txBody>
          <a:bodyPr/>
          <a:lstStyle>
            <a:lvl1pPr marL="0" indent="0">
              <a:buNone/>
              <a:defRPr sz="1200"/>
            </a:lvl1pPr>
            <a:lvl2pPr marL="383615" indent="0">
              <a:buNone/>
              <a:defRPr sz="1100"/>
            </a:lvl2pPr>
            <a:lvl3pPr marL="767290" indent="0">
              <a:buNone/>
              <a:defRPr sz="900"/>
            </a:lvl3pPr>
            <a:lvl4pPr marL="1150924" indent="0">
              <a:buNone/>
              <a:defRPr sz="800"/>
            </a:lvl4pPr>
            <a:lvl5pPr marL="1534574" indent="0">
              <a:buNone/>
              <a:defRPr sz="800"/>
            </a:lvl5pPr>
            <a:lvl6pPr marL="1918224" indent="0">
              <a:buNone/>
              <a:defRPr sz="800"/>
            </a:lvl6pPr>
            <a:lvl7pPr marL="2301866" indent="0">
              <a:buNone/>
              <a:defRPr sz="800"/>
            </a:lvl7pPr>
            <a:lvl8pPr marL="2685507" indent="0">
              <a:buNone/>
              <a:defRPr sz="800"/>
            </a:lvl8pPr>
            <a:lvl9pPr marL="3069154" indent="0">
              <a:buNone/>
              <a:defRPr sz="8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87874087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16575870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44000" y="1"/>
            <a:ext cx="3048000" cy="599265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0" y="1"/>
            <a:ext cx="8970243" cy="59926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79288528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>
          <a:xfrm>
            <a:off x="609962" y="6356934"/>
            <a:ext cx="2845283" cy="364281"/>
          </a:xfrm>
          <a:prstGeom prst="rect">
            <a:avLst/>
          </a:prstGeom>
        </p:spPr>
        <p:txBody>
          <a:bodyPr lIns="80147" tIns="40074" rIns="80147" bIns="40074"/>
          <a:lstStyle>
            <a:lvl1pPr defTabSz="801472">
              <a:defRPr b="1"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B01E19D-BFE7-4E98-BA41-0C9D62B4225F}" type="datetimeFigureOut">
              <a:rPr lang="it-IT" sz="3400">
                <a:solidFill>
                  <a:srgbClr val="000066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26/07/2018</a:t>
            </a:fld>
            <a:endParaRPr lang="it-IT" sz="3400">
              <a:solidFill>
                <a:srgbClr val="000066"/>
              </a:solidFill>
            </a:endParaRPr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>
          <a:xfrm>
            <a:off x="4164757" y="6356934"/>
            <a:ext cx="3862489" cy="364281"/>
          </a:xfrm>
          <a:prstGeom prst="rect">
            <a:avLst/>
          </a:prstGeom>
        </p:spPr>
        <p:txBody>
          <a:bodyPr lIns="80147" tIns="40074" rIns="80147" bIns="40074"/>
          <a:lstStyle>
            <a:lvl1pPr defTabSz="801472">
              <a:defRPr b="1"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it-IT" sz="3400">
              <a:solidFill>
                <a:srgbClr val="000066"/>
              </a:solidFill>
            </a:endParaRPr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>
          <a:xfrm>
            <a:off x="8736756" y="6356934"/>
            <a:ext cx="2845283" cy="364281"/>
          </a:xfrm>
          <a:prstGeom prst="rect">
            <a:avLst/>
          </a:prstGeom>
        </p:spPr>
        <p:txBody>
          <a:bodyPr lIns="80147" tIns="40074" rIns="80147" bIns="40074"/>
          <a:lstStyle>
            <a:lvl1pPr defTabSz="801472">
              <a:defRPr b="1"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1E476E6-1497-41F5-A42C-FF006AA5AD4C}" type="slidenum">
              <a:rPr lang="it-IT" sz="3400">
                <a:solidFill>
                  <a:srgbClr val="000066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it-IT" sz="3400">
              <a:solidFill>
                <a:srgbClr val="0000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107171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15"/>
          <p:cNvSpPr txBox="1">
            <a:spLocks noChangeArrowheads="1"/>
          </p:cNvSpPr>
          <p:nvPr userDrawn="1"/>
        </p:nvSpPr>
        <p:spPr bwMode="auto">
          <a:xfrm>
            <a:off x="486884" y="6650662"/>
            <a:ext cx="196414" cy="698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7225" tIns="48612" rIns="97225" bIns="48612">
            <a:spAutoFit/>
          </a:bodyPr>
          <a:lstStyle>
            <a:lvl1pPr defTabSz="554038" eaLnBrk="0" hangingPunct="0">
              <a:defRPr sz="3900" b="1">
                <a:solidFill>
                  <a:srgbClr val="000066"/>
                </a:solidFill>
                <a:latin typeface="Arial" charset="0"/>
                <a:cs typeface="Arial" charset="0"/>
              </a:defRPr>
            </a:lvl1pPr>
            <a:lvl2pPr marL="742950" indent="-285750" defTabSz="554038" eaLnBrk="0" hangingPunct="0">
              <a:defRPr sz="3900" b="1">
                <a:solidFill>
                  <a:srgbClr val="000066"/>
                </a:solidFill>
                <a:latin typeface="Arial" charset="0"/>
                <a:cs typeface="Arial" charset="0"/>
              </a:defRPr>
            </a:lvl2pPr>
            <a:lvl3pPr marL="1143000" indent="-228600" defTabSz="554038" eaLnBrk="0" hangingPunct="0">
              <a:defRPr sz="3900" b="1">
                <a:solidFill>
                  <a:srgbClr val="000066"/>
                </a:solidFill>
                <a:latin typeface="Arial" charset="0"/>
                <a:cs typeface="Arial" charset="0"/>
              </a:defRPr>
            </a:lvl3pPr>
            <a:lvl4pPr marL="1600200" indent="-228600" defTabSz="554038" eaLnBrk="0" hangingPunct="0">
              <a:defRPr sz="3900" b="1">
                <a:solidFill>
                  <a:srgbClr val="000066"/>
                </a:solidFill>
                <a:latin typeface="Arial" charset="0"/>
                <a:cs typeface="Arial" charset="0"/>
              </a:defRPr>
            </a:lvl4pPr>
            <a:lvl5pPr marL="2057400" indent="-228600" defTabSz="554038" eaLnBrk="0" hangingPunct="0">
              <a:defRPr sz="3900" b="1">
                <a:solidFill>
                  <a:srgbClr val="000066"/>
                </a:solidFill>
                <a:latin typeface="Arial" charset="0"/>
                <a:cs typeface="Arial" charset="0"/>
              </a:defRPr>
            </a:lvl5pPr>
            <a:lvl6pPr marL="2514600" indent="-228600" defTabSz="554038" eaLnBrk="0" fontAlgn="base" hangingPunct="0">
              <a:spcBef>
                <a:spcPct val="0"/>
              </a:spcBef>
              <a:spcAft>
                <a:spcPct val="0"/>
              </a:spcAft>
              <a:defRPr sz="3900" b="1">
                <a:solidFill>
                  <a:srgbClr val="000066"/>
                </a:solidFill>
                <a:latin typeface="Arial" charset="0"/>
                <a:cs typeface="Arial" charset="0"/>
              </a:defRPr>
            </a:lvl6pPr>
            <a:lvl7pPr marL="2971800" indent="-228600" defTabSz="554038" eaLnBrk="0" fontAlgn="base" hangingPunct="0">
              <a:spcBef>
                <a:spcPct val="0"/>
              </a:spcBef>
              <a:spcAft>
                <a:spcPct val="0"/>
              </a:spcAft>
              <a:defRPr sz="3900" b="1">
                <a:solidFill>
                  <a:srgbClr val="000066"/>
                </a:solidFill>
                <a:latin typeface="Arial" charset="0"/>
                <a:cs typeface="Arial" charset="0"/>
              </a:defRPr>
            </a:lvl7pPr>
            <a:lvl8pPr marL="3429000" indent="-228600" defTabSz="554038" eaLnBrk="0" fontAlgn="base" hangingPunct="0">
              <a:spcBef>
                <a:spcPct val="0"/>
              </a:spcBef>
              <a:spcAft>
                <a:spcPct val="0"/>
              </a:spcAft>
              <a:defRPr sz="3900" b="1">
                <a:solidFill>
                  <a:srgbClr val="000066"/>
                </a:solidFill>
                <a:latin typeface="Arial" charset="0"/>
                <a:cs typeface="Arial" charset="0"/>
              </a:defRPr>
            </a:lvl8pPr>
            <a:lvl9pPr marL="3886200" indent="-228600" defTabSz="554038" eaLnBrk="0" fontAlgn="base" hangingPunct="0">
              <a:spcBef>
                <a:spcPct val="0"/>
              </a:spcBef>
              <a:spcAft>
                <a:spcPct val="0"/>
              </a:spcAft>
              <a:defRPr sz="3900" b="1">
                <a:solidFill>
                  <a:srgbClr val="000066"/>
                </a:solidFill>
                <a:latin typeface="Arial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es-ES" sz="3900">
              <a:solidFill>
                <a:srgbClr val="000000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651936" y="909458"/>
            <a:ext cx="10193867" cy="360362"/>
          </a:xfrm>
          <a:prstGeom prst="rect">
            <a:avLst/>
          </a:prstGeom>
        </p:spPr>
        <p:txBody>
          <a:bodyPr lIns="97225" tIns="48612" rIns="97225" bIns="48612"/>
          <a:lstStyle>
            <a:lvl1pPr marL="0" indent="0">
              <a:buNone/>
              <a:defRPr sz="3000" b="1" i="0">
                <a:solidFill>
                  <a:srgbClr val="007C8A"/>
                </a:solidFill>
                <a:latin typeface="Arial Narrow"/>
                <a:cs typeface="Arial Narrow"/>
              </a:defRPr>
            </a:lvl1pPr>
          </a:lstStyle>
          <a:p>
            <a:pPr lvl="0"/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1"/>
          </p:nvPr>
        </p:nvSpPr>
        <p:spPr>
          <a:xfrm>
            <a:off x="651933" y="1381480"/>
            <a:ext cx="10972800" cy="4976813"/>
          </a:xfrm>
          <a:prstGeom prst="rect">
            <a:avLst/>
          </a:prstGeom>
        </p:spPr>
        <p:txBody>
          <a:bodyPr lIns="97225" tIns="48612" rIns="97225" bIns="48612"/>
          <a:lstStyle>
            <a:lvl1pPr marL="303805" indent="-303805">
              <a:buFont typeface="Arial"/>
              <a:buChar char="•"/>
              <a:defRPr sz="1800" b="0" i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defRPr>
            </a:lvl1pPr>
          </a:lstStyle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23288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6433" y="0"/>
            <a:ext cx="11077055" cy="1238270"/>
          </a:xfrm>
        </p:spPr>
        <p:txBody>
          <a:bodyPr/>
          <a:lstStyle>
            <a:lvl1pPr algn="l">
              <a:defRPr sz="250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90053" y="1451616"/>
            <a:ext cx="11055335" cy="4541283"/>
          </a:xfrm>
        </p:spPr>
        <p:txBody>
          <a:bodyPr/>
          <a:lstStyle>
            <a:lvl1pPr marL="327580" indent="-327580">
              <a:buFont typeface="Wingdings" panose="05000000000000000000" pitchFamily="2" charset="2"/>
              <a:buChar char="§"/>
              <a:defRPr sz="2100"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defRPr sz="1800"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>
              <a:defRPr sz="1600"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>
              <a:defRPr sz="1600"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 marL="1764407" indent="0"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392419498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379297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628684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2909" y="4407380"/>
            <a:ext cx="10363924" cy="1362097"/>
          </a:xfrm>
        </p:spPr>
        <p:txBody>
          <a:bodyPr anchor="t"/>
          <a:lstStyle>
            <a:lvl1pPr algn="l">
              <a:defRPr sz="2886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2909" y="2907058"/>
            <a:ext cx="10363924" cy="1500322"/>
          </a:xfrm>
        </p:spPr>
        <p:txBody>
          <a:bodyPr anchor="b"/>
          <a:lstStyle>
            <a:lvl1pPr marL="0" indent="0">
              <a:buNone/>
              <a:defRPr sz="1443"/>
            </a:lvl1pPr>
            <a:lvl2pPr marL="329890" indent="0">
              <a:buNone/>
              <a:defRPr sz="1299"/>
            </a:lvl2pPr>
            <a:lvl3pPr marL="659782" indent="0">
              <a:buNone/>
              <a:defRPr sz="1155"/>
            </a:lvl3pPr>
            <a:lvl4pPr marL="989671" indent="0">
              <a:buNone/>
              <a:defRPr sz="1010"/>
            </a:lvl4pPr>
            <a:lvl5pPr marL="1319563" indent="0">
              <a:buNone/>
              <a:defRPr sz="1010"/>
            </a:lvl5pPr>
            <a:lvl6pPr marL="1649453" indent="0">
              <a:buNone/>
              <a:defRPr sz="1010"/>
            </a:lvl6pPr>
            <a:lvl7pPr marL="1979343" indent="0">
              <a:buNone/>
              <a:defRPr sz="1010"/>
            </a:lvl7pPr>
            <a:lvl8pPr marL="2309234" indent="0">
              <a:buNone/>
              <a:defRPr sz="1010"/>
            </a:lvl8pPr>
            <a:lvl9pPr marL="2639124" indent="0">
              <a:buNone/>
              <a:defRPr sz="101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55585427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90055" y="1380815"/>
            <a:ext cx="5440789" cy="4611835"/>
          </a:xfrm>
        </p:spPr>
        <p:txBody>
          <a:bodyPr/>
          <a:lstStyle>
            <a:lvl1pPr>
              <a:defRPr sz="2021"/>
            </a:lvl1pPr>
            <a:lvl2pPr>
              <a:defRPr sz="1731"/>
            </a:lvl2pPr>
            <a:lvl3pPr>
              <a:defRPr sz="1443"/>
            </a:lvl3pPr>
            <a:lvl4pPr>
              <a:defRPr sz="1299"/>
            </a:lvl4pPr>
            <a:lvl5pPr>
              <a:defRPr sz="1299"/>
            </a:lvl5pPr>
            <a:lvl6pPr>
              <a:defRPr sz="1299"/>
            </a:lvl6pPr>
            <a:lvl7pPr>
              <a:defRPr sz="1299"/>
            </a:lvl7pPr>
            <a:lvl8pPr>
              <a:defRPr sz="1299"/>
            </a:lvl8pPr>
            <a:lvl9pPr>
              <a:defRPr sz="1299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4601" y="1380815"/>
            <a:ext cx="5440789" cy="4611835"/>
          </a:xfrm>
        </p:spPr>
        <p:txBody>
          <a:bodyPr/>
          <a:lstStyle>
            <a:lvl1pPr>
              <a:defRPr sz="2021"/>
            </a:lvl1pPr>
            <a:lvl2pPr>
              <a:defRPr sz="1731"/>
            </a:lvl2pPr>
            <a:lvl3pPr>
              <a:defRPr sz="1443"/>
            </a:lvl3pPr>
            <a:lvl4pPr>
              <a:defRPr sz="1299"/>
            </a:lvl4pPr>
            <a:lvl5pPr>
              <a:defRPr sz="1299"/>
            </a:lvl5pPr>
            <a:lvl6pPr>
              <a:defRPr sz="1299"/>
            </a:lvl6pPr>
            <a:lvl7pPr>
              <a:defRPr sz="1299"/>
            </a:lvl7pPr>
            <a:lvl8pPr>
              <a:defRPr sz="1299"/>
            </a:lvl8pPr>
            <a:lvl9pPr>
              <a:defRPr sz="1299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66434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963" y="275014"/>
            <a:ext cx="10972076" cy="114324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965" y="1534880"/>
            <a:ext cx="5386489" cy="639293"/>
          </a:xfrm>
        </p:spPr>
        <p:txBody>
          <a:bodyPr anchor="b"/>
          <a:lstStyle>
            <a:lvl1pPr marL="0" indent="0">
              <a:buNone/>
              <a:defRPr sz="1731" b="1"/>
            </a:lvl1pPr>
            <a:lvl2pPr marL="329890" indent="0">
              <a:buNone/>
              <a:defRPr sz="1443" b="1"/>
            </a:lvl2pPr>
            <a:lvl3pPr marL="659782" indent="0">
              <a:buNone/>
              <a:defRPr sz="1299" b="1"/>
            </a:lvl3pPr>
            <a:lvl4pPr marL="989671" indent="0">
              <a:buNone/>
              <a:defRPr sz="1155" b="1"/>
            </a:lvl4pPr>
            <a:lvl5pPr marL="1319563" indent="0">
              <a:buNone/>
              <a:defRPr sz="1155" b="1"/>
            </a:lvl5pPr>
            <a:lvl6pPr marL="1649453" indent="0">
              <a:buNone/>
              <a:defRPr sz="1155" b="1"/>
            </a:lvl6pPr>
            <a:lvl7pPr marL="1979343" indent="0">
              <a:buNone/>
              <a:defRPr sz="1155" b="1"/>
            </a:lvl7pPr>
            <a:lvl8pPr marL="2309234" indent="0">
              <a:buNone/>
              <a:defRPr sz="1155" b="1"/>
            </a:lvl8pPr>
            <a:lvl9pPr marL="2639124" indent="0">
              <a:buNone/>
              <a:defRPr sz="1155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965" y="2174174"/>
            <a:ext cx="5386489" cy="3952385"/>
          </a:xfrm>
        </p:spPr>
        <p:txBody>
          <a:bodyPr/>
          <a:lstStyle>
            <a:lvl1pPr>
              <a:defRPr sz="1731"/>
            </a:lvl1pPr>
            <a:lvl2pPr>
              <a:defRPr sz="1443"/>
            </a:lvl2pPr>
            <a:lvl3pPr>
              <a:defRPr sz="1299"/>
            </a:lvl3pPr>
            <a:lvl4pPr>
              <a:defRPr sz="1155"/>
            </a:lvl4pPr>
            <a:lvl5pPr>
              <a:defRPr sz="1155"/>
            </a:lvl5pPr>
            <a:lvl6pPr>
              <a:defRPr sz="1155"/>
            </a:lvl6pPr>
            <a:lvl7pPr>
              <a:defRPr sz="1155"/>
            </a:lvl7pPr>
            <a:lvl8pPr>
              <a:defRPr sz="1155"/>
            </a:lvl8pPr>
            <a:lvl9pPr>
              <a:defRPr sz="1155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739" y="1534880"/>
            <a:ext cx="5388300" cy="639293"/>
          </a:xfrm>
        </p:spPr>
        <p:txBody>
          <a:bodyPr anchor="b"/>
          <a:lstStyle>
            <a:lvl1pPr marL="0" indent="0">
              <a:buNone/>
              <a:defRPr sz="1731" b="1"/>
            </a:lvl1pPr>
            <a:lvl2pPr marL="329890" indent="0">
              <a:buNone/>
              <a:defRPr sz="1443" b="1"/>
            </a:lvl2pPr>
            <a:lvl3pPr marL="659782" indent="0">
              <a:buNone/>
              <a:defRPr sz="1299" b="1"/>
            </a:lvl3pPr>
            <a:lvl4pPr marL="989671" indent="0">
              <a:buNone/>
              <a:defRPr sz="1155" b="1"/>
            </a:lvl4pPr>
            <a:lvl5pPr marL="1319563" indent="0">
              <a:buNone/>
              <a:defRPr sz="1155" b="1"/>
            </a:lvl5pPr>
            <a:lvl6pPr marL="1649453" indent="0">
              <a:buNone/>
              <a:defRPr sz="1155" b="1"/>
            </a:lvl6pPr>
            <a:lvl7pPr marL="1979343" indent="0">
              <a:buNone/>
              <a:defRPr sz="1155" b="1"/>
            </a:lvl7pPr>
            <a:lvl8pPr marL="2309234" indent="0">
              <a:buNone/>
              <a:defRPr sz="1155" b="1"/>
            </a:lvl8pPr>
            <a:lvl9pPr marL="2639124" indent="0">
              <a:buNone/>
              <a:defRPr sz="1155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739" y="2174174"/>
            <a:ext cx="5388300" cy="3952385"/>
          </a:xfrm>
        </p:spPr>
        <p:txBody>
          <a:bodyPr/>
          <a:lstStyle>
            <a:lvl1pPr>
              <a:defRPr sz="1731"/>
            </a:lvl1pPr>
            <a:lvl2pPr>
              <a:defRPr sz="1443"/>
            </a:lvl2pPr>
            <a:lvl3pPr>
              <a:defRPr sz="1299"/>
            </a:lvl3pPr>
            <a:lvl4pPr>
              <a:defRPr sz="1155"/>
            </a:lvl4pPr>
            <a:lvl5pPr>
              <a:defRPr sz="1155"/>
            </a:lvl5pPr>
            <a:lvl6pPr>
              <a:defRPr sz="1155"/>
            </a:lvl6pPr>
            <a:lvl7pPr>
              <a:defRPr sz="1155"/>
            </a:lvl7pPr>
            <a:lvl8pPr>
              <a:defRPr sz="1155"/>
            </a:lvl8pPr>
            <a:lvl9pPr>
              <a:defRPr sz="1155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8997735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476934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479326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965" y="273574"/>
            <a:ext cx="4010907" cy="1161958"/>
          </a:xfrm>
        </p:spPr>
        <p:txBody>
          <a:bodyPr anchor="b"/>
          <a:lstStyle>
            <a:lvl1pPr algn="l">
              <a:defRPr sz="1443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7480" y="273571"/>
            <a:ext cx="6814561" cy="5852986"/>
          </a:xfrm>
        </p:spPr>
        <p:txBody>
          <a:bodyPr/>
          <a:lstStyle>
            <a:lvl1pPr>
              <a:defRPr sz="2308"/>
            </a:lvl1pPr>
            <a:lvl2pPr>
              <a:defRPr sz="2021"/>
            </a:lvl2pPr>
            <a:lvl3pPr>
              <a:defRPr sz="1731"/>
            </a:lvl3pPr>
            <a:lvl4pPr>
              <a:defRPr sz="1443"/>
            </a:lvl4pPr>
            <a:lvl5pPr>
              <a:defRPr sz="1443"/>
            </a:lvl5pPr>
            <a:lvl6pPr>
              <a:defRPr sz="1443"/>
            </a:lvl6pPr>
            <a:lvl7pPr>
              <a:defRPr sz="1443"/>
            </a:lvl7pPr>
            <a:lvl8pPr>
              <a:defRPr sz="1443"/>
            </a:lvl8pPr>
            <a:lvl9pPr>
              <a:defRPr sz="1443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965" y="1435532"/>
            <a:ext cx="4010907" cy="4691027"/>
          </a:xfrm>
        </p:spPr>
        <p:txBody>
          <a:bodyPr/>
          <a:lstStyle>
            <a:lvl1pPr marL="0" indent="0">
              <a:buNone/>
              <a:defRPr sz="1010"/>
            </a:lvl1pPr>
            <a:lvl2pPr marL="329890" indent="0">
              <a:buNone/>
              <a:defRPr sz="865"/>
            </a:lvl2pPr>
            <a:lvl3pPr marL="659782" indent="0">
              <a:buNone/>
              <a:defRPr sz="722"/>
            </a:lvl3pPr>
            <a:lvl4pPr marL="989671" indent="0">
              <a:buNone/>
              <a:defRPr sz="649"/>
            </a:lvl4pPr>
            <a:lvl5pPr marL="1319563" indent="0">
              <a:buNone/>
              <a:defRPr sz="649"/>
            </a:lvl5pPr>
            <a:lvl6pPr marL="1649453" indent="0">
              <a:buNone/>
              <a:defRPr sz="649"/>
            </a:lvl6pPr>
            <a:lvl7pPr marL="1979343" indent="0">
              <a:buNone/>
              <a:defRPr sz="649"/>
            </a:lvl7pPr>
            <a:lvl8pPr marL="2309234" indent="0">
              <a:buNone/>
              <a:defRPr sz="649"/>
            </a:lvl8pPr>
            <a:lvl9pPr marL="2639124" indent="0">
              <a:buNone/>
              <a:defRPr sz="649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6346950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169" y="4800456"/>
            <a:ext cx="7315924" cy="567300"/>
          </a:xfrm>
        </p:spPr>
        <p:txBody>
          <a:bodyPr anchor="b"/>
          <a:lstStyle>
            <a:lvl1pPr algn="l">
              <a:defRPr sz="1443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169" y="613376"/>
            <a:ext cx="7315924" cy="4113648"/>
          </a:xfrm>
        </p:spPr>
        <p:txBody>
          <a:bodyPr/>
          <a:lstStyle>
            <a:lvl1pPr marL="0" indent="0">
              <a:buNone/>
              <a:defRPr sz="2308"/>
            </a:lvl1pPr>
            <a:lvl2pPr marL="329890" indent="0">
              <a:buNone/>
              <a:defRPr sz="2021"/>
            </a:lvl2pPr>
            <a:lvl3pPr marL="659782" indent="0">
              <a:buNone/>
              <a:defRPr sz="1731"/>
            </a:lvl3pPr>
            <a:lvl4pPr marL="989671" indent="0">
              <a:buNone/>
              <a:defRPr sz="1443"/>
            </a:lvl4pPr>
            <a:lvl5pPr marL="1319563" indent="0">
              <a:buNone/>
              <a:defRPr sz="1443"/>
            </a:lvl5pPr>
            <a:lvl6pPr marL="1649453" indent="0">
              <a:buNone/>
              <a:defRPr sz="1443"/>
            </a:lvl6pPr>
            <a:lvl7pPr marL="1979343" indent="0">
              <a:buNone/>
              <a:defRPr sz="1443"/>
            </a:lvl7pPr>
            <a:lvl8pPr marL="2309234" indent="0">
              <a:buNone/>
              <a:defRPr sz="1443"/>
            </a:lvl8pPr>
            <a:lvl9pPr marL="2639124" indent="0">
              <a:buNone/>
              <a:defRPr sz="1443"/>
            </a:lvl9pPr>
          </a:lstStyle>
          <a:p>
            <a:r>
              <a:rPr lang="en-US" smtClean="0"/>
              <a:t>Click icon to add picture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169" y="5367757"/>
            <a:ext cx="7315924" cy="804876"/>
          </a:xfrm>
        </p:spPr>
        <p:txBody>
          <a:bodyPr/>
          <a:lstStyle>
            <a:lvl1pPr marL="0" indent="0">
              <a:buNone/>
              <a:defRPr sz="1010"/>
            </a:lvl1pPr>
            <a:lvl2pPr marL="329890" indent="0">
              <a:buNone/>
              <a:defRPr sz="865"/>
            </a:lvl2pPr>
            <a:lvl3pPr marL="659782" indent="0">
              <a:buNone/>
              <a:defRPr sz="722"/>
            </a:lvl3pPr>
            <a:lvl4pPr marL="989671" indent="0">
              <a:buNone/>
              <a:defRPr sz="649"/>
            </a:lvl4pPr>
            <a:lvl5pPr marL="1319563" indent="0">
              <a:buNone/>
              <a:defRPr sz="649"/>
            </a:lvl5pPr>
            <a:lvl6pPr marL="1649453" indent="0">
              <a:buNone/>
              <a:defRPr sz="649"/>
            </a:lvl6pPr>
            <a:lvl7pPr marL="1979343" indent="0">
              <a:buNone/>
              <a:defRPr sz="649"/>
            </a:lvl7pPr>
            <a:lvl8pPr marL="2309234" indent="0">
              <a:buNone/>
              <a:defRPr sz="649"/>
            </a:lvl8pPr>
            <a:lvl9pPr marL="2639124" indent="0">
              <a:buNone/>
              <a:defRPr sz="649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9429333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084047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241" y="4407628"/>
            <a:ext cx="10363924" cy="1362097"/>
          </a:xfrm>
        </p:spPr>
        <p:txBody>
          <a:bodyPr anchor="t"/>
          <a:lstStyle>
            <a:lvl1pPr algn="l">
              <a:defRPr sz="35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241" y="2907058"/>
            <a:ext cx="10363924" cy="1500322"/>
          </a:xfrm>
        </p:spPr>
        <p:txBody>
          <a:bodyPr anchor="b"/>
          <a:lstStyle>
            <a:lvl1pPr marL="0" indent="0">
              <a:buNone/>
              <a:defRPr sz="1800"/>
            </a:lvl1pPr>
            <a:lvl2pPr marL="383480" indent="0">
              <a:buNone/>
              <a:defRPr sz="1600"/>
            </a:lvl2pPr>
            <a:lvl3pPr marL="767020" indent="0">
              <a:buNone/>
              <a:defRPr sz="1400"/>
            </a:lvl3pPr>
            <a:lvl4pPr marL="1150518" indent="0">
              <a:buNone/>
              <a:defRPr sz="1200"/>
            </a:lvl4pPr>
            <a:lvl5pPr marL="1534034" indent="0">
              <a:buNone/>
              <a:defRPr sz="1200"/>
            </a:lvl5pPr>
            <a:lvl6pPr marL="1917546" indent="0">
              <a:buNone/>
              <a:defRPr sz="1200"/>
            </a:lvl6pPr>
            <a:lvl7pPr marL="2301054" indent="0">
              <a:buNone/>
              <a:defRPr sz="1200"/>
            </a:lvl7pPr>
            <a:lvl8pPr marL="2684559" indent="0">
              <a:buNone/>
              <a:defRPr sz="1200"/>
            </a:lvl8pPr>
            <a:lvl9pPr marL="3068071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5805573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44000" y="1"/>
            <a:ext cx="3048000" cy="599265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0" y="1"/>
            <a:ext cx="8970242" cy="59926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213709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914400" y="2130490"/>
            <a:ext cx="10363200" cy="1470025"/>
          </a:xfrm>
        </p:spPr>
        <p:txBody>
          <a:bodyPr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828800" y="3886203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7630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75261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12891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50522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8815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25783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6341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0104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618620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03" y="1800003"/>
            <a:ext cx="11232001" cy="4237200"/>
          </a:xfrm>
        </p:spPr>
        <p:txBody>
          <a:bodyPr/>
          <a:lstStyle/>
          <a:p>
            <a:pPr lvl="0"/>
            <a:r>
              <a:rPr lang="en-GB" noProof="0" dirty="0"/>
              <a:t>Edit Master text styles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480486" y="1188005"/>
            <a:ext cx="8160000" cy="288925"/>
          </a:xfrm>
        </p:spPr>
        <p:txBody>
          <a:bodyPr lIns="20533" anchor="ctr">
            <a:normAutofit/>
          </a:bodyPr>
          <a:lstStyle>
            <a:lvl1pPr>
              <a:defRPr sz="1299" b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GB" noProof="0" dirty="0"/>
              <a:t>One line Subtitle (optional)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4"/>
          </p:nvPr>
        </p:nvSpPr>
        <p:spPr>
          <a:xfrm>
            <a:off x="480002" y="6588208"/>
            <a:ext cx="790001" cy="180000"/>
          </a:xfrm>
          <a:prstGeom prst="rect">
            <a:avLst/>
          </a:prstGeom>
        </p:spPr>
        <p:txBody>
          <a:bodyPr lIns="104306" tIns="52153" rIns="104306" bIns="52153"/>
          <a:lstStyle/>
          <a:p>
            <a:pPr defTabSz="659782" fontAlgn="base">
              <a:spcBef>
                <a:spcPct val="50000"/>
              </a:spcBef>
              <a:spcAft>
                <a:spcPct val="0"/>
              </a:spcAft>
            </a:pPr>
            <a:fld id="{05F5F25C-B8D8-45F9-9C80-5699EEACB709}" type="datetime1">
              <a:rPr lang="en-GB" sz="2814" b="1" smtClean="0">
                <a:solidFill>
                  <a:srgbClr val="000066"/>
                </a:solidFill>
              </a:rPr>
              <a:pPr defTabSz="659782" fontAlgn="base">
                <a:spcBef>
                  <a:spcPct val="50000"/>
                </a:spcBef>
                <a:spcAft>
                  <a:spcPct val="0"/>
                </a:spcAft>
              </a:pPr>
              <a:t>26/07/2018</a:t>
            </a:fld>
            <a:endParaRPr lang="en-GB" sz="2814" b="1">
              <a:solidFill>
                <a:srgbClr val="000066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5"/>
          </p:nvPr>
        </p:nvSpPr>
        <p:spPr>
          <a:xfrm>
            <a:off x="1392992" y="6588208"/>
            <a:ext cx="2264608" cy="180000"/>
          </a:xfrm>
          <a:prstGeom prst="rect">
            <a:avLst/>
          </a:prstGeom>
        </p:spPr>
        <p:txBody>
          <a:bodyPr lIns="104306" tIns="52153" rIns="104306" bIns="52153"/>
          <a:lstStyle/>
          <a:p>
            <a:pPr defTabSz="659782" fontAlgn="base">
              <a:spcBef>
                <a:spcPct val="50000"/>
              </a:spcBef>
              <a:spcAft>
                <a:spcPct val="0"/>
              </a:spcAft>
            </a:pPr>
            <a:r>
              <a:rPr lang="en-GB" sz="2814" b="1" smtClean="0">
                <a:solidFill>
                  <a:srgbClr val="000066"/>
                </a:solidFill>
              </a:rPr>
              <a:t>|     Title of the presentation</a:t>
            </a:r>
            <a:endParaRPr lang="en-GB" sz="2814" b="1">
              <a:solidFill>
                <a:srgbClr val="000066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6"/>
          </p:nvPr>
        </p:nvSpPr>
        <p:spPr>
          <a:xfrm>
            <a:off x="11416437" y="6588208"/>
            <a:ext cx="289930" cy="180000"/>
          </a:xfrm>
          <a:prstGeom prst="rect">
            <a:avLst/>
          </a:prstGeom>
        </p:spPr>
        <p:txBody>
          <a:bodyPr lIns="104306" tIns="52153" rIns="104306" bIns="52153"/>
          <a:lstStyle/>
          <a:p>
            <a:pPr defTabSz="659782" fontAlgn="base">
              <a:spcBef>
                <a:spcPct val="50000"/>
              </a:spcBef>
              <a:spcAft>
                <a:spcPct val="0"/>
              </a:spcAft>
            </a:pPr>
            <a:fld id="{A74CE0EA-F3B5-4684-BA10-C594598FDB9C}" type="slidenum">
              <a:rPr lang="en-GB" sz="2814" b="1" smtClean="0">
                <a:solidFill>
                  <a:srgbClr val="000066"/>
                </a:solidFill>
              </a:rPr>
              <a:pPr defTabSz="659782" fontAlgn="base">
                <a:spcBef>
                  <a:spcPct val="50000"/>
                </a:spcBef>
                <a:spcAft>
                  <a:spcPct val="0"/>
                </a:spcAft>
              </a:pPr>
              <a:t>‹#›</a:t>
            </a:fld>
            <a:endParaRPr lang="en-GB" sz="2814" b="1">
              <a:solidFill>
                <a:srgbClr val="000066"/>
              </a:solidFill>
            </a:endParaRP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1" hasCustomPrompt="1"/>
          </p:nvPr>
        </p:nvSpPr>
        <p:spPr>
          <a:xfrm>
            <a:off x="480000" y="6293653"/>
            <a:ext cx="11226365" cy="208579"/>
          </a:xfrm>
        </p:spPr>
        <p:txBody>
          <a:bodyPr anchor="t">
            <a:normAutofit/>
          </a:bodyPr>
          <a:lstStyle>
            <a:lvl1pPr>
              <a:defRPr sz="649" b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GB" noProof="0"/>
              <a:t>Source: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noProof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35348401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and single bullet li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0"/>
          </p:nvPr>
        </p:nvSpPr>
        <p:spPr>
          <a:xfrm>
            <a:off x="60961" y="1060705"/>
            <a:ext cx="11887200" cy="516636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1751"/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8794179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90057" y="1380816"/>
            <a:ext cx="5440788" cy="4611835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4601" y="1380816"/>
            <a:ext cx="5440788" cy="4611835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16192522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0295" y="275017"/>
            <a:ext cx="10972076" cy="114324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966" y="1534880"/>
            <a:ext cx="5386489" cy="639293"/>
          </a:xfrm>
        </p:spPr>
        <p:txBody>
          <a:bodyPr anchor="b"/>
          <a:lstStyle>
            <a:lvl1pPr marL="0" indent="0">
              <a:buNone/>
              <a:defRPr sz="2100" b="1"/>
            </a:lvl1pPr>
            <a:lvl2pPr marL="383480" indent="0">
              <a:buNone/>
              <a:defRPr sz="1800" b="1"/>
            </a:lvl2pPr>
            <a:lvl3pPr marL="767020" indent="0">
              <a:buNone/>
              <a:defRPr sz="1600" b="1"/>
            </a:lvl3pPr>
            <a:lvl4pPr marL="1150518" indent="0">
              <a:buNone/>
              <a:defRPr sz="1400" b="1"/>
            </a:lvl4pPr>
            <a:lvl5pPr marL="1534034" indent="0">
              <a:buNone/>
              <a:defRPr sz="1400" b="1"/>
            </a:lvl5pPr>
            <a:lvl6pPr marL="1917546" indent="0">
              <a:buNone/>
              <a:defRPr sz="1400" b="1"/>
            </a:lvl6pPr>
            <a:lvl7pPr marL="2301054" indent="0">
              <a:buNone/>
              <a:defRPr sz="1400" b="1"/>
            </a:lvl7pPr>
            <a:lvl8pPr marL="2684559" indent="0">
              <a:buNone/>
              <a:defRPr sz="1400" b="1"/>
            </a:lvl8pPr>
            <a:lvl9pPr marL="3068071" indent="0">
              <a:buNone/>
              <a:defRPr sz="14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966" y="2174175"/>
            <a:ext cx="5386489" cy="3952385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743" y="1534880"/>
            <a:ext cx="5388300" cy="639293"/>
          </a:xfrm>
        </p:spPr>
        <p:txBody>
          <a:bodyPr anchor="b"/>
          <a:lstStyle>
            <a:lvl1pPr marL="0" indent="0">
              <a:buNone/>
              <a:defRPr sz="2100" b="1"/>
            </a:lvl1pPr>
            <a:lvl2pPr marL="383480" indent="0">
              <a:buNone/>
              <a:defRPr sz="1800" b="1"/>
            </a:lvl2pPr>
            <a:lvl3pPr marL="767020" indent="0">
              <a:buNone/>
              <a:defRPr sz="1600" b="1"/>
            </a:lvl3pPr>
            <a:lvl4pPr marL="1150518" indent="0">
              <a:buNone/>
              <a:defRPr sz="1400" b="1"/>
            </a:lvl4pPr>
            <a:lvl5pPr marL="1534034" indent="0">
              <a:buNone/>
              <a:defRPr sz="1400" b="1"/>
            </a:lvl5pPr>
            <a:lvl6pPr marL="1917546" indent="0">
              <a:buNone/>
              <a:defRPr sz="1400" b="1"/>
            </a:lvl6pPr>
            <a:lvl7pPr marL="2301054" indent="0">
              <a:buNone/>
              <a:defRPr sz="1400" b="1"/>
            </a:lvl7pPr>
            <a:lvl8pPr marL="2684559" indent="0">
              <a:buNone/>
              <a:defRPr sz="1400" b="1"/>
            </a:lvl8pPr>
            <a:lvl9pPr marL="3068071" indent="0">
              <a:buNone/>
              <a:defRPr sz="14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743" y="2174175"/>
            <a:ext cx="5388300" cy="3952385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15199404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502" y="4800456"/>
            <a:ext cx="7315924" cy="567300"/>
          </a:xfrm>
        </p:spPr>
        <p:txBody>
          <a:bodyPr anchor="b"/>
          <a:lstStyle>
            <a:lvl1pPr algn="l">
              <a:defRPr sz="18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502" y="613376"/>
            <a:ext cx="7315924" cy="4113648"/>
          </a:xfrm>
        </p:spPr>
        <p:txBody>
          <a:bodyPr/>
          <a:lstStyle>
            <a:lvl1pPr marL="0" indent="0">
              <a:buNone/>
              <a:defRPr sz="2800"/>
            </a:lvl1pPr>
            <a:lvl2pPr marL="383480" indent="0">
              <a:buNone/>
              <a:defRPr sz="2500"/>
            </a:lvl2pPr>
            <a:lvl3pPr marL="767020" indent="0">
              <a:buNone/>
              <a:defRPr sz="2100"/>
            </a:lvl3pPr>
            <a:lvl4pPr marL="1150518" indent="0">
              <a:buNone/>
              <a:defRPr sz="1800"/>
            </a:lvl4pPr>
            <a:lvl5pPr marL="1534034" indent="0">
              <a:buNone/>
              <a:defRPr sz="1800"/>
            </a:lvl5pPr>
            <a:lvl6pPr marL="1917546" indent="0">
              <a:buNone/>
              <a:defRPr sz="1800"/>
            </a:lvl6pPr>
            <a:lvl7pPr marL="2301054" indent="0">
              <a:buNone/>
              <a:defRPr sz="1800"/>
            </a:lvl7pPr>
            <a:lvl8pPr marL="2684559" indent="0">
              <a:buNone/>
              <a:defRPr sz="1800"/>
            </a:lvl8pPr>
            <a:lvl9pPr marL="3068071" indent="0">
              <a:buNone/>
              <a:defRPr sz="18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502" y="5367757"/>
            <a:ext cx="7315924" cy="804876"/>
          </a:xfrm>
        </p:spPr>
        <p:txBody>
          <a:bodyPr/>
          <a:lstStyle>
            <a:lvl1pPr marL="0" indent="0">
              <a:buNone/>
              <a:defRPr sz="1200"/>
            </a:lvl1pPr>
            <a:lvl2pPr marL="383480" indent="0">
              <a:buNone/>
              <a:defRPr sz="1100"/>
            </a:lvl2pPr>
            <a:lvl3pPr marL="767020" indent="0">
              <a:buNone/>
              <a:defRPr sz="900"/>
            </a:lvl3pPr>
            <a:lvl4pPr marL="1150518" indent="0">
              <a:buNone/>
              <a:defRPr sz="800"/>
            </a:lvl4pPr>
            <a:lvl5pPr marL="1534034" indent="0">
              <a:buNone/>
              <a:defRPr sz="800"/>
            </a:lvl5pPr>
            <a:lvl6pPr marL="1917546" indent="0">
              <a:buNone/>
              <a:defRPr sz="800"/>
            </a:lvl6pPr>
            <a:lvl7pPr marL="2301054" indent="0">
              <a:buNone/>
              <a:defRPr sz="800"/>
            </a:lvl7pPr>
            <a:lvl8pPr marL="2684559" indent="0">
              <a:buNone/>
              <a:defRPr sz="800"/>
            </a:lvl8pPr>
            <a:lvl9pPr marL="3068071" indent="0">
              <a:buNone/>
              <a:defRPr sz="8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0863552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3001678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44000" y="1"/>
            <a:ext cx="3048000" cy="599265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0" y="1"/>
            <a:ext cx="8970243" cy="59926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5673292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15"/>
          <p:cNvSpPr txBox="1">
            <a:spLocks noChangeArrowheads="1"/>
          </p:cNvSpPr>
          <p:nvPr userDrawn="1"/>
        </p:nvSpPr>
        <p:spPr bwMode="auto">
          <a:xfrm>
            <a:off x="486888" y="6650662"/>
            <a:ext cx="196345" cy="6983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7191" tIns="48596" rIns="97191" bIns="48596">
            <a:spAutoFit/>
          </a:bodyPr>
          <a:lstStyle>
            <a:lvl1pPr defTabSz="554038" eaLnBrk="0" hangingPunct="0">
              <a:defRPr sz="3900" b="1">
                <a:solidFill>
                  <a:srgbClr val="000066"/>
                </a:solidFill>
                <a:latin typeface="Arial" charset="0"/>
                <a:cs typeface="Arial" charset="0"/>
              </a:defRPr>
            </a:lvl1pPr>
            <a:lvl2pPr marL="742950" indent="-285750" defTabSz="554038" eaLnBrk="0" hangingPunct="0">
              <a:defRPr sz="3900" b="1">
                <a:solidFill>
                  <a:srgbClr val="000066"/>
                </a:solidFill>
                <a:latin typeface="Arial" charset="0"/>
                <a:cs typeface="Arial" charset="0"/>
              </a:defRPr>
            </a:lvl2pPr>
            <a:lvl3pPr marL="1143000" indent="-228600" defTabSz="554038" eaLnBrk="0" hangingPunct="0">
              <a:defRPr sz="3900" b="1">
                <a:solidFill>
                  <a:srgbClr val="000066"/>
                </a:solidFill>
                <a:latin typeface="Arial" charset="0"/>
                <a:cs typeface="Arial" charset="0"/>
              </a:defRPr>
            </a:lvl3pPr>
            <a:lvl4pPr marL="1600200" indent="-228600" defTabSz="554038" eaLnBrk="0" hangingPunct="0">
              <a:defRPr sz="3900" b="1">
                <a:solidFill>
                  <a:srgbClr val="000066"/>
                </a:solidFill>
                <a:latin typeface="Arial" charset="0"/>
                <a:cs typeface="Arial" charset="0"/>
              </a:defRPr>
            </a:lvl4pPr>
            <a:lvl5pPr marL="2057400" indent="-228600" defTabSz="554038" eaLnBrk="0" hangingPunct="0">
              <a:defRPr sz="3900" b="1">
                <a:solidFill>
                  <a:srgbClr val="000066"/>
                </a:solidFill>
                <a:latin typeface="Arial" charset="0"/>
                <a:cs typeface="Arial" charset="0"/>
              </a:defRPr>
            </a:lvl5pPr>
            <a:lvl6pPr marL="2514600" indent="-228600" defTabSz="554038" eaLnBrk="0" fontAlgn="base" hangingPunct="0">
              <a:spcBef>
                <a:spcPct val="0"/>
              </a:spcBef>
              <a:spcAft>
                <a:spcPct val="0"/>
              </a:spcAft>
              <a:defRPr sz="3900" b="1">
                <a:solidFill>
                  <a:srgbClr val="000066"/>
                </a:solidFill>
                <a:latin typeface="Arial" charset="0"/>
                <a:cs typeface="Arial" charset="0"/>
              </a:defRPr>
            </a:lvl6pPr>
            <a:lvl7pPr marL="2971800" indent="-228600" defTabSz="554038" eaLnBrk="0" fontAlgn="base" hangingPunct="0">
              <a:spcBef>
                <a:spcPct val="0"/>
              </a:spcBef>
              <a:spcAft>
                <a:spcPct val="0"/>
              </a:spcAft>
              <a:defRPr sz="3900" b="1">
                <a:solidFill>
                  <a:srgbClr val="000066"/>
                </a:solidFill>
                <a:latin typeface="Arial" charset="0"/>
                <a:cs typeface="Arial" charset="0"/>
              </a:defRPr>
            </a:lvl7pPr>
            <a:lvl8pPr marL="3429000" indent="-228600" defTabSz="554038" eaLnBrk="0" fontAlgn="base" hangingPunct="0">
              <a:spcBef>
                <a:spcPct val="0"/>
              </a:spcBef>
              <a:spcAft>
                <a:spcPct val="0"/>
              </a:spcAft>
              <a:defRPr sz="3900" b="1">
                <a:solidFill>
                  <a:srgbClr val="000066"/>
                </a:solidFill>
                <a:latin typeface="Arial" charset="0"/>
                <a:cs typeface="Arial" charset="0"/>
              </a:defRPr>
            </a:lvl8pPr>
            <a:lvl9pPr marL="3886200" indent="-228600" defTabSz="554038" eaLnBrk="0" fontAlgn="base" hangingPunct="0">
              <a:spcBef>
                <a:spcPct val="0"/>
              </a:spcBef>
              <a:spcAft>
                <a:spcPct val="0"/>
              </a:spcAft>
              <a:defRPr sz="3900" b="1">
                <a:solidFill>
                  <a:srgbClr val="000066"/>
                </a:solidFill>
                <a:latin typeface="Arial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es-ES" sz="3900">
              <a:solidFill>
                <a:srgbClr val="000000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651936" y="909458"/>
            <a:ext cx="10193867" cy="360362"/>
          </a:xfrm>
          <a:prstGeom prst="rect">
            <a:avLst/>
          </a:prstGeom>
        </p:spPr>
        <p:txBody>
          <a:bodyPr lIns="97191" tIns="48596" rIns="97191" bIns="48596"/>
          <a:lstStyle>
            <a:lvl1pPr marL="0" indent="0">
              <a:buNone/>
              <a:defRPr sz="3000" b="1" i="0">
                <a:solidFill>
                  <a:srgbClr val="007C8A"/>
                </a:solidFill>
                <a:latin typeface="Arial Narrow"/>
                <a:cs typeface="Arial Narrow"/>
              </a:defRPr>
            </a:lvl1pPr>
          </a:lstStyle>
          <a:p>
            <a:pPr lvl="0"/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1"/>
          </p:nvPr>
        </p:nvSpPr>
        <p:spPr>
          <a:xfrm>
            <a:off x="651933" y="1381481"/>
            <a:ext cx="10972800" cy="4976813"/>
          </a:xfrm>
          <a:prstGeom prst="rect">
            <a:avLst/>
          </a:prstGeom>
        </p:spPr>
        <p:txBody>
          <a:bodyPr lIns="97191" tIns="48596" rIns="97191" bIns="48596"/>
          <a:lstStyle>
            <a:lvl1pPr marL="303698" indent="-303698">
              <a:buFont typeface="Arial"/>
              <a:buChar char="•"/>
              <a:defRPr sz="1800" b="0" i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defRPr>
            </a:lvl1pPr>
          </a:lstStyle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21208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wmf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.xml"/><Relationship Id="rId3" Type="http://schemas.openxmlformats.org/officeDocument/2006/relationships/slideLayout" Target="../slideLayouts/slideLayout12.xml"/><Relationship Id="rId7" Type="http://schemas.openxmlformats.org/officeDocument/2006/relationships/slideLayout" Target="../slideLayouts/slideLayout16.xml"/><Relationship Id="rId12" Type="http://schemas.openxmlformats.org/officeDocument/2006/relationships/image" Target="../media/image1.wmf"/><Relationship Id="rId2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0.xml"/><Relationship Id="rId6" Type="http://schemas.openxmlformats.org/officeDocument/2006/relationships/slideLayout" Target="../slideLayouts/slideLayout15.xml"/><Relationship Id="rId11" Type="http://schemas.openxmlformats.org/officeDocument/2006/relationships/theme" Target="../theme/theme2.xml"/><Relationship Id="rId5" Type="http://schemas.openxmlformats.org/officeDocument/2006/relationships/slideLayout" Target="../slideLayouts/slideLayout14.xml"/><Relationship Id="rId10" Type="http://schemas.openxmlformats.org/officeDocument/2006/relationships/slideLayout" Target="../slideLayouts/slideLayout19.xml"/><Relationship Id="rId4" Type="http://schemas.openxmlformats.org/officeDocument/2006/relationships/slideLayout" Target="../slideLayouts/slideLayout13.xml"/><Relationship Id="rId9" Type="http://schemas.openxmlformats.org/officeDocument/2006/relationships/slideLayout" Target="../slideLayouts/slideLayout18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7.xml"/><Relationship Id="rId13" Type="http://schemas.openxmlformats.org/officeDocument/2006/relationships/slideLayout" Target="../slideLayouts/slideLayout32.xml"/><Relationship Id="rId3" Type="http://schemas.openxmlformats.org/officeDocument/2006/relationships/slideLayout" Target="../slideLayouts/slideLayout22.xml"/><Relationship Id="rId7" Type="http://schemas.openxmlformats.org/officeDocument/2006/relationships/slideLayout" Target="../slideLayouts/slideLayout26.xml"/><Relationship Id="rId12" Type="http://schemas.openxmlformats.org/officeDocument/2006/relationships/slideLayout" Target="../slideLayouts/slideLayout31.xml"/><Relationship Id="rId17" Type="http://schemas.openxmlformats.org/officeDocument/2006/relationships/image" Target="../media/image3.png"/><Relationship Id="rId2" Type="http://schemas.openxmlformats.org/officeDocument/2006/relationships/slideLayout" Target="../slideLayouts/slideLayout21.xml"/><Relationship Id="rId16" Type="http://schemas.openxmlformats.org/officeDocument/2006/relationships/image" Target="../media/image2.gif"/><Relationship Id="rId1" Type="http://schemas.openxmlformats.org/officeDocument/2006/relationships/slideLayout" Target="../slideLayouts/slideLayout20.xml"/><Relationship Id="rId6" Type="http://schemas.openxmlformats.org/officeDocument/2006/relationships/slideLayout" Target="../slideLayouts/slideLayout25.xml"/><Relationship Id="rId11" Type="http://schemas.openxmlformats.org/officeDocument/2006/relationships/slideLayout" Target="../slideLayouts/slideLayout30.xml"/><Relationship Id="rId5" Type="http://schemas.openxmlformats.org/officeDocument/2006/relationships/slideLayout" Target="../slideLayouts/slideLayout24.xml"/><Relationship Id="rId15" Type="http://schemas.openxmlformats.org/officeDocument/2006/relationships/theme" Target="../theme/theme3.xml"/><Relationship Id="rId10" Type="http://schemas.openxmlformats.org/officeDocument/2006/relationships/slideLayout" Target="../slideLayouts/slideLayout29.xml"/><Relationship Id="rId4" Type="http://schemas.openxmlformats.org/officeDocument/2006/relationships/slideLayout" Target="../slideLayouts/slideLayout23.xml"/><Relationship Id="rId9" Type="http://schemas.openxmlformats.org/officeDocument/2006/relationships/slideLayout" Target="../slideLayouts/slideLayout28.xml"/><Relationship Id="rId14" Type="http://schemas.openxmlformats.org/officeDocument/2006/relationships/slideLayout" Target="../slideLayouts/slideLayout3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597292" y="0"/>
            <a:ext cx="11011896" cy="1238270"/>
          </a:xfrm>
          <a:prstGeom prst="rect">
            <a:avLst/>
          </a:prstGeom>
          <a:noFill/>
          <a:ln>
            <a:noFill/>
          </a:ln>
          <a:effectLst>
            <a:outerShdw dist="17961" dir="2700000" algn="ctr" rotWithShape="0">
              <a:srgbClr val="96CCEE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fr-FR"/>
              <a:t>Click to edit Master title style</a:t>
            </a:r>
          </a:p>
        </p:txBody>
      </p:sp>
      <p:sp>
        <p:nvSpPr>
          <p:cNvPr id="7171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590053" y="1380816"/>
            <a:ext cx="11055335" cy="46118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fr-FR"/>
              <a:t>Click to edit Master text styles</a:t>
            </a:r>
          </a:p>
          <a:p>
            <a:pPr lvl="1"/>
            <a:r>
              <a:rPr lang="en-US" altLang="fr-FR"/>
              <a:t>Second level</a:t>
            </a:r>
          </a:p>
          <a:p>
            <a:pPr lvl="2"/>
            <a:r>
              <a:rPr lang="en-US" altLang="fr-FR"/>
              <a:t>Third level</a:t>
            </a:r>
          </a:p>
          <a:p>
            <a:pPr lvl="3"/>
            <a:r>
              <a:rPr lang="en-US" altLang="fr-FR"/>
              <a:t>Fourth level</a:t>
            </a:r>
          </a:p>
        </p:txBody>
      </p:sp>
      <p:sp>
        <p:nvSpPr>
          <p:cNvPr id="7172" name="Line 6"/>
          <p:cNvSpPr>
            <a:spLocks noChangeShapeType="1"/>
          </p:cNvSpPr>
          <p:nvPr/>
        </p:nvSpPr>
        <p:spPr bwMode="auto">
          <a:xfrm>
            <a:off x="0" y="1246909"/>
            <a:ext cx="12192000" cy="0"/>
          </a:xfrm>
          <a:prstGeom prst="line">
            <a:avLst/>
          </a:prstGeom>
          <a:noFill/>
          <a:ln w="38100">
            <a:solidFill>
              <a:srgbClr val="1E7FB8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28398" dir="1593903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6674" tIns="38333" rIns="76674" bIns="38333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GB" sz="3400" b="1">
              <a:solidFill>
                <a:srgbClr val="000066"/>
              </a:solidFill>
            </a:endParaRPr>
          </a:p>
        </p:txBody>
      </p:sp>
      <p:sp>
        <p:nvSpPr>
          <p:cNvPr id="7173" name="Rectangle 12"/>
          <p:cNvSpPr>
            <a:spLocks noChangeArrowheads="1"/>
          </p:cNvSpPr>
          <p:nvPr/>
        </p:nvSpPr>
        <p:spPr bwMode="auto">
          <a:xfrm>
            <a:off x="1811" y="6015688"/>
            <a:ext cx="12192000" cy="842312"/>
          </a:xfrm>
          <a:prstGeom prst="rect">
            <a:avLst/>
          </a:prstGeom>
          <a:solidFill>
            <a:srgbClr val="1E7FB8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6674" tIns="38333" rIns="76674" bIns="38333" anchor="ctr"/>
          <a:lstStyle>
            <a:lvl1pPr defTabSz="1036638" eaLnBrk="0" hangingPunct="0">
              <a:defRPr sz="3900" b="1">
                <a:solidFill>
                  <a:srgbClr val="000066"/>
                </a:solidFill>
                <a:latin typeface="Arial" charset="0"/>
                <a:cs typeface="Arial" charset="0"/>
              </a:defRPr>
            </a:lvl1pPr>
            <a:lvl2pPr marL="742950" indent="-285750" defTabSz="1036638" eaLnBrk="0" hangingPunct="0">
              <a:defRPr sz="3900" b="1">
                <a:solidFill>
                  <a:srgbClr val="000066"/>
                </a:solidFill>
                <a:latin typeface="Arial" charset="0"/>
                <a:cs typeface="Arial" charset="0"/>
              </a:defRPr>
            </a:lvl2pPr>
            <a:lvl3pPr marL="1143000" indent="-228600" defTabSz="1036638" eaLnBrk="0" hangingPunct="0">
              <a:defRPr sz="3900" b="1">
                <a:solidFill>
                  <a:srgbClr val="000066"/>
                </a:solidFill>
                <a:latin typeface="Arial" charset="0"/>
                <a:cs typeface="Arial" charset="0"/>
              </a:defRPr>
            </a:lvl3pPr>
            <a:lvl4pPr marL="1600200" indent="-228600" defTabSz="1036638" eaLnBrk="0" hangingPunct="0">
              <a:defRPr sz="3900" b="1">
                <a:solidFill>
                  <a:srgbClr val="000066"/>
                </a:solidFill>
                <a:latin typeface="Arial" charset="0"/>
                <a:cs typeface="Arial" charset="0"/>
              </a:defRPr>
            </a:lvl4pPr>
            <a:lvl5pPr marL="2057400" indent="-228600" defTabSz="1036638" eaLnBrk="0" hangingPunct="0">
              <a:defRPr sz="3900" b="1">
                <a:solidFill>
                  <a:srgbClr val="000066"/>
                </a:solidFill>
                <a:latin typeface="Arial" charset="0"/>
                <a:cs typeface="Arial" charset="0"/>
              </a:defRPr>
            </a:lvl5pPr>
            <a:lvl6pPr marL="2514600" indent="-228600" defTabSz="1036638" eaLnBrk="0" fontAlgn="base" hangingPunct="0">
              <a:spcBef>
                <a:spcPct val="0"/>
              </a:spcBef>
              <a:spcAft>
                <a:spcPct val="0"/>
              </a:spcAft>
              <a:defRPr sz="3900" b="1">
                <a:solidFill>
                  <a:srgbClr val="000066"/>
                </a:solidFill>
                <a:latin typeface="Arial" charset="0"/>
                <a:cs typeface="Arial" charset="0"/>
              </a:defRPr>
            </a:lvl6pPr>
            <a:lvl7pPr marL="2971800" indent="-228600" defTabSz="1036638" eaLnBrk="0" fontAlgn="base" hangingPunct="0">
              <a:spcBef>
                <a:spcPct val="0"/>
              </a:spcBef>
              <a:spcAft>
                <a:spcPct val="0"/>
              </a:spcAft>
              <a:defRPr sz="3900" b="1">
                <a:solidFill>
                  <a:srgbClr val="000066"/>
                </a:solidFill>
                <a:latin typeface="Arial" charset="0"/>
                <a:cs typeface="Arial" charset="0"/>
              </a:defRPr>
            </a:lvl7pPr>
            <a:lvl8pPr marL="3429000" indent="-228600" defTabSz="1036638" eaLnBrk="0" fontAlgn="base" hangingPunct="0">
              <a:spcBef>
                <a:spcPct val="0"/>
              </a:spcBef>
              <a:spcAft>
                <a:spcPct val="0"/>
              </a:spcAft>
              <a:defRPr sz="3900" b="1">
                <a:solidFill>
                  <a:srgbClr val="000066"/>
                </a:solidFill>
                <a:latin typeface="Arial" charset="0"/>
                <a:cs typeface="Arial" charset="0"/>
              </a:defRPr>
            </a:lvl8pPr>
            <a:lvl9pPr marL="3886200" indent="-228600" defTabSz="1036638" eaLnBrk="0" fontAlgn="base" hangingPunct="0">
              <a:spcBef>
                <a:spcPct val="0"/>
              </a:spcBef>
              <a:spcAft>
                <a:spcPct val="0"/>
              </a:spcAft>
              <a:defRPr sz="3900" b="1">
                <a:solidFill>
                  <a:srgbClr val="000066"/>
                </a:solidFill>
                <a:latin typeface="Arial" charset="0"/>
                <a:cs typeface="Arial" charset="0"/>
              </a:defRPr>
            </a:lvl9pPr>
          </a:lstStyle>
          <a:p>
            <a:pPr rtl="1" eaLnBrk="1" fontAlgn="base" hangingPunct="1">
              <a:spcBef>
                <a:spcPct val="0"/>
              </a:spcBef>
              <a:spcAft>
                <a:spcPct val="0"/>
              </a:spcAft>
            </a:pPr>
            <a:endParaRPr lang="fr-FR" altLang="fr-FR" sz="3900"/>
          </a:p>
        </p:txBody>
      </p:sp>
      <p:sp>
        <p:nvSpPr>
          <p:cNvPr id="7174" name="Rectangle 13"/>
          <p:cNvSpPr>
            <a:spLocks noChangeArrowheads="1"/>
          </p:cNvSpPr>
          <p:nvPr/>
        </p:nvSpPr>
        <p:spPr bwMode="auto">
          <a:xfrm>
            <a:off x="1236218" y="6426046"/>
            <a:ext cx="5663415" cy="4319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 defTabSz="996950" eaLnBrk="0" hangingPunct="0">
              <a:defRPr sz="3900" b="1">
                <a:solidFill>
                  <a:srgbClr val="000066"/>
                </a:solidFill>
                <a:latin typeface="Arial" charset="0"/>
                <a:cs typeface="Arial" charset="0"/>
              </a:defRPr>
            </a:lvl1pPr>
            <a:lvl2pPr marL="742950" indent="-285750" defTabSz="996950" eaLnBrk="0" hangingPunct="0">
              <a:defRPr sz="3900" b="1">
                <a:solidFill>
                  <a:srgbClr val="000066"/>
                </a:solidFill>
                <a:latin typeface="Arial" charset="0"/>
                <a:cs typeface="Arial" charset="0"/>
              </a:defRPr>
            </a:lvl2pPr>
            <a:lvl3pPr marL="1143000" indent="-228600" defTabSz="996950" eaLnBrk="0" hangingPunct="0">
              <a:defRPr sz="3900" b="1">
                <a:solidFill>
                  <a:srgbClr val="000066"/>
                </a:solidFill>
                <a:latin typeface="Arial" charset="0"/>
                <a:cs typeface="Arial" charset="0"/>
              </a:defRPr>
            </a:lvl3pPr>
            <a:lvl4pPr marL="1600200" indent="-228600" defTabSz="996950" eaLnBrk="0" hangingPunct="0">
              <a:defRPr sz="3900" b="1">
                <a:solidFill>
                  <a:srgbClr val="000066"/>
                </a:solidFill>
                <a:latin typeface="Arial" charset="0"/>
                <a:cs typeface="Arial" charset="0"/>
              </a:defRPr>
            </a:lvl4pPr>
            <a:lvl5pPr marL="2057400" indent="-228600" defTabSz="996950" eaLnBrk="0" hangingPunct="0">
              <a:defRPr sz="3900" b="1">
                <a:solidFill>
                  <a:srgbClr val="000066"/>
                </a:solidFill>
                <a:latin typeface="Arial" charset="0"/>
                <a:cs typeface="Arial" charset="0"/>
              </a:defRPr>
            </a:lvl5pPr>
            <a:lvl6pPr marL="2514600" indent="-228600" defTabSz="996950" eaLnBrk="0" fontAlgn="base" hangingPunct="0">
              <a:spcBef>
                <a:spcPct val="0"/>
              </a:spcBef>
              <a:spcAft>
                <a:spcPct val="0"/>
              </a:spcAft>
              <a:defRPr sz="3900" b="1">
                <a:solidFill>
                  <a:srgbClr val="000066"/>
                </a:solidFill>
                <a:latin typeface="Arial" charset="0"/>
                <a:cs typeface="Arial" charset="0"/>
              </a:defRPr>
            </a:lvl6pPr>
            <a:lvl7pPr marL="2971800" indent="-228600" defTabSz="996950" eaLnBrk="0" fontAlgn="base" hangingPunct="0">
              <a:spcBef>
                <a:spcPct val="0"/>
              </a:spcBef>
              <a:spcAft>
                <a:spcPct val="0"/>
              </a:spcAft>
              <a:defRPr sz="3900" b="1">
                <a:solidFill>
                  <a:srgbClr val="000066"/>
                </a:solidFill>
                <a:latin typeface="Arial" charset="0"/>
                <a:cs typeface="Arial" charset="0"/>
              </a:defRPr>
            </a:lvl7pPr>
            <a:lvl8pPr marL="3429000" indent="-228600" defTabSz="996950" eaLnBrk="0" fontAlgn="base" hangingPunct="0">
              <a:spcBef>
                <a:spcPct val="0"/>
              </a:spcBef>
              <a:spcAft>
                <a:spcPct val="0"/>
              </a:spcAft>
              <a:defRPr sz="3900" b="1">
                <a:solidFill>
                  <a:srgbClr val="000066"/>
                </a:solidFill>
                <a:latin typeface="Arial" charset="0"/>
                <a:cs typeface="Arial" charset="0"/>
              </a:defRPr>
            </a:lvl8pPr>
            <a:lvl9pPr marL="3886200" indent="-228600" defTabSz="996950" eaLnBrk="0" fontAlgn="base" hangingPunct="0">
              <a:spcBef>
                <a:spcPct val="0"/>
              </a:spcBef>
              <a:spcAft>
                <a:spcPct val="0"/>
              </a:spcAft>
              <a:defRPr sz="3900" b="1">
                <a:solidFill>
                  <a:srgbClr val="000066"/>
                </a:solidFill>
                <a:latin typeface="Arial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fr-FR" altLang="fr-FR" sz="1400" b="0">
              <a:solidFill>
                <a:srgbClr val="96CCEE"/>
              </a:solidFill>
              <a:latin typeface="Calibri" pitchFamily="34" charset="0"/>
            </a:endParaRPr>
          </a:p>
        </p:txBody>
      </p:sp>
      <p:sp>
        <p:nvSpPr>
          <p:cNvPr id="7175" name="Rectangle 14"/>
          <p:cNvSpPr>
            <a:spLocks noChangeArrowheads="1"/>
          </p:cNvSpPr>
          <p:nvPr/>
        </p:nvSpPr>
        <p:spPr bwMode="auto">
          <a:xfrm>
            <a:off x="479648" y="6398688"/>
            <a:ext cx="474213" cy="3326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 defTabSz="1000125" eaLnBrk="0" hangingPunct="0">
              <a:defRPr sz="3900" b="1">
                <a:solidFill>
                  <a:srgbClr val="000066"/>
                </a:solidFill>
                <a:latin typeface="Arial" charset="0"/>
                <a:cs typeface="Arial" charset="0"/>
              </a:defRPr>
            </a:lvl1pPr>
            <a:lvl2pPr marL="742950" indent="-285750" defTabSz="1000125" eaLnBrk="0" hangingPunct="0">
              <a:defRPr sz="3900" b="1">
                <a:solidFill>
                  <a:srgbClr val="000066"/>
                </a:solidFill>
                <a:latin typeface="Arial" charset="0"/>
                <a:cs typeface="Arial" charset="0"/>
              </a:defRPr>
            </a:lvl2pPr>
            <a:lvl3pPr marL="1143000" indent="-228600" defTabSz="1000125" eaLnBrk="0" hangingPunct="0">
              <a:defRPr sz="3900" b="1">
                <a:solidFill>
                  <a:srgbClr val="000066"/>
                </a:solidFill>
                <a:latin typeface="Arial" charset="0"/>
                <a:cs typeface="Arial" charset="0"/>
              </a:defRPr>
            </a:lvl3pPr>
            <a:lvl4pPr marL="1600200" indent="-228600" defTabSz="1000125" eaLnBrk="0" hangingPunct="0">
              <a:defRPr sz="3900" b="1">
                <a:solidFill>
                  <a:srgbClr val="000066"/>
                </a:solidFill>
                <a:latin typeface="Arial" charset="0"/>
                <a:cs typeface="Arial" charset="0"/>
              </a:defRPr>
            </a:lvl4pPr>
            <a:lvl5pPr marL="2057400" indent="-228600" defTabSz="1000125" eaLnBrk="0" hangingPunct="0">
              <a:defRPr sz="3900" b="1">
                <a:solidFill>
                  <a:srgbClr val="000066"/>
                </a:solidFill>
                <a:latin typeface="Arial" charset="0"/>
                <a:cs typeface="Arial" charset="0"/>
              </a:defRPr>
            </a:lvl5pPr>
            <a:lvl6pPr marL="2514600" indent="-228600" defTabSz="1000125" eaLnBrk="0" fontAlgn="base" hangingPunct="0">
              <a:spcBef>
                <a:spcPct val="0"/>
              </a:spcBef>
              <a:spcAft>
                <a:spcPct val="0"/>
              </a:spcAft>
              <a:defRPr sz="3900" b="1">
                <a:solidFill>
                  <a:srgbClr val="000066"/>
                </a:solidFill>
                <a:latin typeface="Arial" charset="0"/>
                <a:cs typeface="Arial" charset="0"/>
              </a:defRPr>
            </a:lvl6pPr>
            <a:lvl7pPr marL="2971800" indent="-228600" defTabSz="1000125" eaLnBrk="0" fontAlgn="base" hangingPunct="0">
              <a:spcBef>
                <a:spcPct val="0"/>
              </a:spcBef>
              <a:spcAft>
                <a:spcPct val="0"/>
              </a:spcAft>
              <a:defRPr sz="3900" b="1">
                <a:solidFill>
                  <a:srgbClr val="000066"/>
                </a:solidFill>
                <a:latin typeface="Arial" charset="0"/>
                <a:cs typeface="Arial" charset="0"/>
              </a:defRPr>
            </a:lvl7pPr>
            <a:lvl8pPr marL="3429000" indent="-228600" defTabSz="1000125" eaLnBrk="0" fontAlgn="base" hangingPunct="0">
              <a:spcBef>
                <a:spcPct val="0"/>
              </a:spcBef>
              <a:spcAft>
                <a:spcPct val="0"/>
              </a:spcAft>
              <a:defRPr sz="3900" b="1">
                <a:solidFill>
                  <a:srgbClr val="000066"/>
                </a:solidFill>
                <a:latin typeface="Arial" charset="0"/>
                <a:cs typeface="Arial" charset="0"/>
              </a:defRPr>
            </a:lvl8pPr>
            <a:lvl9pPr marL="3886200" indent="-228600" defTabSz="1000125" eaLnBrk="0" fontAlgn="base" hangingPunct="0">
              <a:spcBef>
                <a:spcPct val="0"/>
              </a:spcBef>
              <a:spcAft>
                <a:spcPct val="0"/>
              </a:spcAft>
              <a:defRPr sz="3900" b="1">
                <a:solidFill>
                  <a:srgbClr val="000066"/>
                </a:solidFill>
                <a:latin typeface="Arial" charset="0"/>
                <a:cs typeface="Arial" charset="0"/>
              </a:defRPr>
            </a:lvl9pPr>
          </a:lstStyle>
          <a:p>
            <a:pPr algn="r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fld id="{28B1D668-06F2-4665-98B3-1322B3AF0A23}" type="slidenum">
              <a:rPr lang="ar-SA" altLang="fr-FR" sz="1500" smtClean="0">
                <a:solidFill>
                  <a:srgbClr val="72BBE8"/>
                </a:solidFill>
                <a:latin typeface="Arial Narrow" pitchFamily="34" charset="0"/>
              </a:rPr>
              <a:pPr algn="r"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r>
              <a:rPr lang="en-US" altLang="fr-FR" sz="1500">
                <a:solidFill>
                  <a:srgbClr val="72BBE8"/>
                </a:solidFill>
                <a:latin typeface="Arial Narrow" pitchFamily="34" charset="0"/>
              </a:rPr>
              <a:t> </a:t>
            </a:r>
            <a:r>
              <a:rPr lang="en-US" altLang="fr-FR" sz="2100" baseline="14000">
                <a:solidFill>
                  <a:srgbClr val="FFFFFF"/>
                </a:solidFill>
                <a:latin typeface="Arial Narrow" pitchFamily="34" charset="0"/>
              </a:rPr>
              <a:t>|</a:t>
            </a:r>
          </a:p>
        </p:txBody>
      </p:sp>
      <p:pic>
        <p:nvPicPr>
          <p:cNvPr id="7176" name="Picture 17" descr="WHO-EN-white-H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87898" y="6214390"/>
            <a:ext cx="2121292" cy="5169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774255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70" r:id="rId9"/>
  </p:sldLayoutIdLst>
  <p:txStyles>
    <p:titleStyle>
      <a:lvl1pPr algn="l" defTabSz="870736" rtl="0" eaLnBrk="0" fontAlgn="base" hangingPunct="0">
        <a:spcBef>
          <a:spcPct val="0"/>
        </a:spcBef>
        <a:spcAft>
          <a:spcPct val="0"/>
        </a:spcAft>
        <a:defRPr sz="2500" b="1">
          <a:solidFill>
            <a:srgbClr val="000066"/>
          </a:solidFill>
          <a:latin typeface="Calibri" panose="020F0502020204030204" pitchFamily="34" charset="0"/>
          <a:ea typeface="Calibri" pitchFamily="34" charset="0"/>
          <a:cs typeface="Calibri" panose="020F0502020204030204" pitchFamily="34" charset="0"/>
        </a:defRPr>
      </a:lvl1pPr>
      <a:lvl2pPr algn="l" defTabSz="870736" rtl="0" eaLnBrk="0" fontAlgn="base" hangingPunct="0">
        <a:spcBef>
          <a:spcPct val="0"/>
        </a:spcBef>
        <a:spcAft>
          <a:spcPct val="0"/>
        </a:spcAft>
        <a:defRPr sz="2500" b="1">
          <a:solidFill>
            <a:srgbClr val="000066"/>
          </a:solidFill>
          <a:latin typeface="Calibri" pitchFamily="34" charset="0"/>
          <a:ea typeface="Calibri" pitchFamily="34" charset="0"/>
          <a:cs typeface="Calibri" pitchFamily="34" charset="0"/>
        </a:defRPr>
      </a:lvl2pPr>
      <a:lvl3pPr algn="l" defTabSz="870736" rtl="0" eaLnBrk="0" fontAlgn="base" hangingPunct="0">
        <a:spcBef>
          <a:spcPct val="0"/>
        </a:spcBef>
        <a:spcAft>
          <a:spcPct val="0"/>
        </a:spcAft>
        <a:defRPr sz="2500" b="1">
          <a:solidFill>
            <a:srgbClr val="000066"/>
          </a:solidFill>
          <a:latin typeface="Calibri" pitchFamily="34" charset="0"/>
          <a:ea typeface="Calibri" pitchFamily="34" charset="0"/>
          <a:cs typeface="Calibri" pitchFamily="34" charset="0"/>
        </a:defRPr>
      </a:lvl3pPr>
      <a:lvl4pPr algn="l" defTabSz="870736" rtl="0" eaLnBrk="0" fontAlgn="base" hangingPunct="0">
        <a:spcBef>
          <a:spcPct val="0"/>
        </a:spcBef>
        <a:spcAft>
          <a:spcPct val="0"/>
        </a:spcAft>
        <a:defRPr sz="2500" b="1">
          <a:solidFill>
            <a:srgbClr val="000066"/>
          </a:solidFill>
          <a:latin typeface="Calibri" pitchFamily="34" charset="0"/>
          <a:ea typeface="Calibri" pitchFamily="34" charset="0"/>
          <a:cs typeface="Calibri" pitchFamily="34" charset="0"/>
        </a:defRPr>
      </a:lvl4pPr>
      <a:lvl5pPr algn="l" defTabSz="870736" rtl="0" eaLnBrk="0" fontAlgn="base" hangingPunct="0">
        <a:spcBef>
          <a:spcPct val="0"/>
        </a:spcBef>
        <a:spcAft>
          <a:spcPct val="0"/>
        </a:spcAft>
        <a:defRPr sz="2500" b="1">
          <a:solidFill>
            <a:srgbClr val="000066"/>
          </a:solidFill>
          <a:latin typeface="Calibri" pitchFamily="34" charset="0"/>
          <a:ea typeface="Calibri" pitchFamily="34" charset="0"/>
          <a:cs typeface="Calibri" pitchFamily="34" charset="0"/>
        </a:defRPr>
      </a:lvl5pPr>
      <a:lvl6pPr marL="383480" algn="ctr" defTabSz="874885" rtl="0" fontAlgn="base">
        <a:spcBef>
          <a:spcPct val="0"/>
        </a:spcBef>
        <a:spcAft>
          <a:spcPct val="0"/>
        </a:spcAft>
        <a:defRPr sz="3500" b="1">
          <a:solidFill>
            <a:srgbClr val="000066"/>
          </a:solidFill>
          <a:latin typeface="Arial" charset="0"/>
          <a:cs typeface="Arial" charset="0"/>
        </a:defRPr>
      </a:lvl6pPr>
      <a:lvl7pPr marL="767020" algn="ctr" defTabSz="874885" rtl="0" fontAlgn="base">
        <a:spcBef>
          <a:spcPct val="0"/>
        </a:spcBef>
        <a:spcAft>
          <a:spcPct val="0"/>
        </a:spcAft>
        <a:defRPr sz="3500" b="1">
          <a:solidFill>
            <a:srgbClr val="000066"/>
          </a:solidFill>
          <a:latin typeface="Arial" charset="0"/>
          <a:cs typeface="Arial" charset="0"/>
        </a:defRPr>
      </a:lvl7pPr>
      <a:lvl8pPr marL="1150518" algn="ctr" defTabSz="874885" rtl="0" fontAlgn="base">
        <a:spcBef>
          <a:spcPct val="0"/>
        </a:spcBef>
        <a:spcAft>
          <a:spcPct val="0"/>
        </a:spcAft>
        <a:defRPr sz="3500" b="1">
          <a:solidFill>
            <a:srgbClr val="000066"/>
          </a:solidFill>
          <a:latin typeface="Arial" charset="0"/>
          <a:cs typeface="Arial" charset="0"/>
        </a:defRPr>
      </a:lvl8pPr>
      <a:lvl9pPr marL="1534034" algn="ctr" defTabSz="874885" rtl="0" fontAlgn="base">
        <a:spcBef>
          <a:spcPct val="0"/>
        </a:spcBef>
        <a:spcAft>
          <a:spcPct val="0"/>
        </a:spcAft>
        <a:defRPr sz="3500" b="1">
          <a:solidFill>
            <a:srgbClr val="000066"/>
          </a:solidFill>
          <a:latin typeface="Arial" charset="0"/>
          <a:cs typeface="Arial" charset="0"/>
        </a:defRPr>
      </a:lvl9pPr>
    </p:titleStyle>
    <p:bodyStyle>
      <a:lvl1pPr marL="324093" indent="-324093" algn="l" defTabSz="870736" rtl="0" eaLnBrk="0" fontAlgn="base" hangingPunct="0">
        <a:spcBef>
          <a:spcPct val="80000"/>
        </a:spcBef>
        <a:spcAft>
          <a:spcPct val="0"/>
        </a:spcAft>
        <a:buClr>
          <a:srgbClr val="1E7FB8"/>
        </a:buClr>
        <a:buFont typeface="Wingdings" pitchFamily="2" charset="2"/>
        <a:buChar char="§"/>
        <a:defRPr sz="2100">
          <a:solidFill>
            <a:srgbClr val="000066"/>
          </a:solidFill>
          <a:latin typeface="Calibri" panose="020F0502020204030204" pitchFamily="34" charset="0"/>
          <a:ea typeface="Calibri" pitchFamily="34" charset="0"/>
          <a:cs typeface="Calibri" panose="020F0502020204030204" pitchFamily="34" charset="0"/>
        </a:defRPr>
      </a:lvl1pPr>
      <a:lvl2pPr marL="767805" indent="-267063" algn="l" defTabSz="870736" rtl="0" eaLnBrk="0" fontAlgn="base" hangingPunct="0">
        <a:spcBef>
          <a:spcPct val="20000"/>
        </a:spcBef>
        <a:spcAft>
          <a:spcPct val="0"/>
        </a:spcAft>
        <a:buClr>
          <a:srgbClr val="1E7FB8"/>
        </a:buClr>
        <a:buFont typeface="Arial" charset="0"/>
        <a:buChar char="–"/>
        <a:defRPr sz="1800">
          <a:solidFill>
            <a:srgbClr val="000066"/>
          </a:solidFill>
          <a:latin typeface="Calibri" panose="020F0502020204030204" pitchFamily="34" charset="0"/>
          <a:ea typeface="Calibri" pitchFamily="34" charset="0"/>
          <a:cs typeface="Calibri" panose="020F0502020204030204" pitchFamily="34" charset="0"/>
        </a:defRPr>
      </a:lvl2pPr>
      <a:lvl3pPr marL="1200392" indent="-254545" algn="l" defTabSz="870736" rtl="0" eaLnBrk="0" fontAlgn="base" hangingPunct="0">
        <a:spcBef>
          <a:spcPct val="20000"/>
        </a:spcBef>
        <a:spcAft>
          <a:spcPct val="0"/>
        </a:spcAft>
        <a:buClr>
          <a:srgbClr val="1E7FB8"/>
        </a:buClr>
        <a:buChar char="•"/>
        <a:defRPr>
          <a:solidFill>
            <a:srgbClr val="000066"/>
          </a:solidFill>
          <a:latin typeface="Calibri" panose="020F0502020204030204" pitchFamily="34" charset="0"/>
          <a:ea typeface="Calibri" pitchFamily="34" charset="0"/>
          <a:cs typeface="Calibri" panose="020F0502020204030204" pitchFamily="34" charset="0"/>
        </a:defRPr>
      </a:lvl3pPr>
      <a:lvl4pPr marL="1588468" indent="-211425" algn="l" defTabSz="870736" rtl="0" eaLnBrk="0" fontAlgn="base" hangingPunct="0">
        <a:spcBef>
          <a:spcPct val="20000"/>
        </a:spcBef>
        <a:spcAft>
          <a:spcPct val="0"/>
        </a:spcAft>
        <a:buClr>
          <a:srgbClr val="1E7FB8"/>
        </a:buClr>
        <a:buChar char="–"/>
        <a:defRPr>
          <a:solidFill>
            <a:srgbClr val="000066"/>
          </a:solidFill>
          <a:latin typeface="Calibri" panose="020F0502020204030204" pitchFamily="34" charset="0"/>
          <a:ea typeface="Calibri" pitchFamily="34" charset="0"/>
          <a:cs typeface="Calibri" panose="020F0502020204030204" pitchFamily="34" charset="0"/>
        </a:defRPr>
      </a:lvl4pPr>
      <a:lvl5pPr marL="1897259" indent="-133532" algn="r" defTabSz="870736" rtl="1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rgbClr val="000066"/>
          </a:solidFill>
          <a:latin typeface="+mn-lt"/>
          <a:cs typeface="+mn-cs"/>
        </a:defRPr>
      </a:lvl5pPr>
      <a:lvl6pPr marL="2286403" indent="-138489" algn="r" defTabSz="874885" rtl="1" fontAlgn="base">
        <a:spcBef>
          <a:spcPct val="20000"/>
        </a:spcBef>
        <a:spcAft>
          <a:spcPct val="0"/>
        </a:spcAft>
        <a:buChar char="»"/>
        <a:defRPr sz="2000">
          <a:solidFill>
            <a:srgbClr val="000066"/>
          </a:solidFill>
          <a:latin typeface="+mn-lt"/>
          <a:cs typeface="+mn-cs"/>
        </a:defRPr>
      </a:lvl6pPr>
      <a:lvl7pPr marL="2669915" indent="-138489" algn="r" defTabSz="874885" rtl="1" fontAlgn="base">
        <a:spcBef>
          <a:spcPct val="20000"/>
        </a:spcBef>
        <a:spcAft>
          <a:spcPct val="0"/>
        </a:spcAft>
        <a:buChar char="»"/>
        <a:defRPr sz="2000">
          <a:solidFill>
            <a:srgbClr val="000066"/>
          </a:solidFill>
          <a:latin typeface="+mn-lt"/>
          <a:cs typeface="+mn-cs"/>
        </a:defRPr>
      </a:lvl7pPr>
      <a:lvl8pPr marL="3053418" indent="-138489" algn="r" defTabSz="874885" rtl="1" fontAlgn="base">
        <a:spcBef>
          <a:spcPct val="20000"/>
        </a:spcBef>
        <a:spcAft>
          <a:spcPct val="0"/>
        </a:spcAft>
        <a:buChar char="»"/>
        <a:defRPr sz="2000">
          <a:solidFill>
            <a:srgbClr val="000066"/>
          </a:solidFill>
          <a:latin typeface="+mn-lt"/>
          <a:cs typeface="+mn-cs"/>
        </a:defRPr>
      </a:lvl8pPr>
      <a:lvl9pPr marL="3436930" indent="-138489" algn="r" defTabSz="874885" rtl="1" fontAlgn="base">
        <a:spcBef>
          <a:spcPct val="20000"/>
        </a:spcBef>
        <a:spcAft>
          <a:spcPct val="0"/>
        </a:spcAft>
        <a:buChar char="»"/>
        <a:defRPr sz="2000">
          <a:solidFill>
            <a:srgbClr val="000066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76702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383480" algn="l" defTabSz="76702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767020" algn="l" defTabSz="76702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150518" algn="l" defTabSz="76702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534034" algn="l" defTabSz="76702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917546" algn="l" defTabSz="76702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301054" algn="l" defTabSz="76702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684559" algn="l" defTabSz="76702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068071" algn="l" defTabSz="76702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597292" y="0"/>
            <a:ext cx="11011896" cy="1238270"/>
          </a:xfrm>
          <a:prstGeom prst="rect">
            <a:avLst/>
          </a:prstGeom>
          <a:noFill/>
          <a:ln>
            <a:noFill/>
          </a:ln>
          <a:effectLst>
            <a:outerShdw dist="17961" dir="2700000" algn="ctr" rotWithShape="0">
              <a:srgbClr val="96CCEE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fr-FR"/>
              <a:t>Click to edit Master title style</a:t>
            </a:r>
          </a:p>
        </p:txBody>
      </p:sp>
      <p:sp>
        <p:nvSpPr>
          <p:cNvPr id="7171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590053" y="1380816"/>
            <a:ext cx="11055335" cy="46118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fr-FR"/>
              <a:t>Click to edit Master text styles</a:t>
            </a:r>
          </a:p>
          <a:p>
            <a:pPr lvl="1"/>
            <a:r>
              <a:rPr lang="en-US" altLang="fr-FR"/>
              <a:t>Second level</a:t>
            </a:r>
          </a:p>
          <a:p>
            <a:pPr lvl="2"/>
            <a:r>
              <a:rPr lang="en-US" altLang="fr-FR"/>
              <a:t>Third level</a:t>
            </a:r>
          </a:p>
          <a:p>
            <a:pPr lvl="3"/>
            <a:r>
              <a:rPr lang="en-US" altLang="fr-FR"/>
              <a:t>Fourth level</a:t>
            </a:r>
          </a:p>
        </p:txBody>
      </p:sp>
      <p:sp>
        <p:nvSpPr>
          <p:cNvPr id="7172" name="Line 6"/>
          <p:cNvSpPr>
            <a:spLocks noChangeShapeType="1"/>
          </p:cNvSpPr>
          <p:nvPr/>
        </p:nvSpPr>
        <p:spPr bwMode="auto">
          <a:xfrm>
            <a:off x="0" y="1246909"/>
            <a:ext cx="12192000" cy="0"/>
          </a:xfrm>
          <a:prstGeom prst="line">
            <a:avLst/>
          </a:prstGeom>
          <a:noFill/>
          <a:ln w="38100">
            <a:solidFill>
              <a:srgbClr val="1E7FB8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28398" dir="1593903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6700" tIns="38347" rIns="76700" bIns="38347"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GB" sz="3400" b="1">
              <a:solidFill>
                <a:srgbClr val="000066"/>
              </a:solidFill>
            </a:endParaRPr>
          </a:p>
        </p:txBody>
      </p:sp>
      <p:sp>
        <p:nvSpPr>
          <p:cNvPr id="7173" name="Rectangle 12"/>
          <p:cNvSpPr>
            <a:spLocks noChangeArrowheads="1"/>
          </p:cNvSpPr>
          <p:nvPr/>
        </p:nvSpPr>
        <p:spPr bwMode="auto">
          <a:xfrm>
            <a:off x="1811" y="6015688"/>
            <a:ext cx="12192000" cy="842312"/>
          </a:xfrm>
          <a:prstGeom prst="rect">
            <a:avLst/>
          </a:prstGeom>
          <a:solidFill>
            <a:srgbClr val="1E7FB8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6700" tIns="38347" rIns="76700" bIns="38347" anchor="ctr"/>
          <a:lstStyle>
            <a:lvl1pPr defTabSz="1036638" eaLnBrk="0" hangingPunct="0">
              <a:defRPr sz="3900" b="1">
                <a:solidFill>
                  <a:srgbClr val="000066"/>
                </a:solidFill>
                <a:latin typeface="Arial" charset="0"/>
                <a:cs typeface="Arial" charset="0"/>
              </a:defRPr>
            </a:lvl1pPr>
            <a:lvl2pPr marL="742950" indent="-285750" defTabSz="1036638" eaLnBrk="0" hangingPunct="0">
              <a:defRPr sz="3900" b="1">
                <a:solidFill>
                  <a:srgbClr val="000066"/>
                </a:solidFill>
                <a:latin typeface="Arial" charset="0"/>
                <a:cs typeface="Arial" charset="0"/>
              </a:defRPr>
            </a:lvl2pPr>
            <a:lvl3pPr marL="1143000" indent="-228600" defTabSz="1036638" eaLnBrk="0" hangingPunct="0">
              <a:defRPr sz="3900" b="1">
                <a:solidFill>
                  <a:srgbClr val="000066"/>
                </a:solidFill>
                <a:latin typeface="Arial" charset="0"/>
                <a:cs typeface="Arial" charset="0"/>
              </a:defRPr>
            </a:lvl3pPr>
            <a:lvl4pPr marL="1600200" indent="-228600" defTabSz="1036638" eaLnBrk="0" hangingPunct="0">
              <a:defRPr sz="3900" b="1">
                <a:solidFill>
                  <a:srgbClr val="000066"/>
                </a:solidFill>
                <a:latin typeface="Arial" charset="0"/>
                <a:cs typeface="Arial" charset="0"/>
              </a:defRPr>
            </a:lvl4pPr>
            <a:lvl5pPr marL="2057400" indent="-228600" defTabSz="1036638" eaLnBrk="0" hangingPunct="0">
              <a:defRPr sz="3900" b="1">
                <a:solidFill>
                  <a:srgbClr val="000066"/>
                </a:solidFill>
                <a:latin typeface="Arial" charset="0"/>
                <a:cs typeface="Arial" charset="0"/>
              </a:defRPr>
            </a:lvl5pPr>
            <a:lvl6pPr marL="2514600" indent="-228600" defTabSz="1036638" eaLnBrk="0" fontAlgn="base" hangingPunct="0">
              <a:spcBef>
                <a:spcPct val="0"/>
              </a:spcBef>
              <a:spcAft>
                <a:spcPct val="0"/>
              </a:spcAft>
              <a:defRPr sz="3900" b="1">
                <a:solidFill>
                  <a:srgbClr val="000066"/>
                </a:solidFill>
                <a:latin typeface="Arial" charset="0"/>
                <a:cs typeface="Arial" charset="0"/>
              </a:defRPr>
            </a:lvl6pPr>
            <a:lvl7pPr marL="2971800" indent="-228600" defTabSz="1036638" eaLnBrk="0" fontAlgn="base" hangingPunct="0">
              <a:spcBef>
                <a:spcPct val="0"/>
              </a:spcBef>
              <a:spcAft>
                <a:spcPct val="0"/>
              </a:spcAft>
              <a:defRPr sz="3900" b="1">
                <a:solidFill>
                  <a:srgbClr val="000066"/>
                </a:solidFill>
                <a:latin typeface="Arial" charset="0"/>
                <a:cs typeface="Arial" charset="0"/>
              </a:defRPr>
            </a:lvl7pPr>
            <a:lvl8pPr marL="3429000" indent="-228600" defTabSz="1036638" eaLnBrk="0" fontAlgn="base" hangingPunct="0">
              <a:spcBef>
                <a:spcPct val="0"/>
              </a:spcBef>
              <a:spcAft>
                <a:spcPct val="0"/>
              </a:spcAft>
              <a:defRPr sz="3900" b="1">
                <a:solidFill>
                  <a:srgbClr val="000066"/>
                </a:solidFill>
                <a:latin typeface="Arial" charset="0"/>
                <a:cs typeface="Arial" charset="0"/>
              </a:defRPr>
            </a:lvl8pPr>
            <a:lvl9pPr marL="3886200" indent="-228600" defTabSz="1036638" eaLnBrk="0" fontAlgn="base" hangingPunct="0">
              <a:spcBef>
                <a:spcPct val="0"/>
              </a:spcBef>
              <a:spcAft>
                <a:spcPct val="0"/>
              </a:spcAft>
              <a:defRPr sz="3900" b="1">
                <a:solidFill>
                  <a:srgbClr val="000066"/>
                </a:solidFill>
                <a:latin typeface="Arial" charset="0"/>
                <a:cs typeface="Arial" charset="0"/>
              </a:defRPr>
            </a:lvl9pPr>
          </a:lstStyle>
          <a:p>
            <a:pPr rtl="1" eaLnBrk="1" fontAlgn="base" hangingPunct="1">
              <a:spcBef>
                <a:spcPct val="0"/>
              </a:spcBef>
              <a:spcAft>
                <a:spcPct val="0"/>
              </a:spcAft>
            </a:pPr>
            <a:endParaRPr lang="fr-FR" altLang="fr-FR" sz="3900"/>
          </a:p>
        </p:txBody>
      </p:sp>
      <p:sp>
        <p:nvSpPr>
          <p:cNvPr id="7174" name="Rectangle 13"/>
          <p:cNvSpPr>
            <a:spLocks noChangeArrowheads="1"/>
          </p:cNvSpPr>
          <p:nvPr/>
        </p:nvSpPr>
        <p:spPr bwMode="auto">
          <a:xfrm>
            <a:off x="1236215" y="6426046"/>
            <a:ext cx="5663415" cy="4319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 defTabSz="996950" eaLnBrk="0" hangingPunct="0">
              <a:defRPr sz="3900" b="1">
                <a:solidFill>
                  <a:srgbClr val="000066"/>
                </a:solidFill>
                <a:latin typeface="Arial" charset="0"/>
                <a:cs typeface="Arial" charset="0"/>
              </a:defRPr>
            </a:lvl1pPr>
            <a:lvl2pPr marL="742950" indent="-285750" defTabSz="996950" eaLnBrk="0" hangingPunct="0">
              <a:defRPr sz="3900" b="1">
                <a:solidFill>
                  <a:srgbClr val="000066"/>
                </a:solidFill>
                <a:latin typeface="Arial" charset="0"/>
                <a:cs typeface="Arial" charset="0"/>
              </a:defRPr>
            </a:lvl2pPr>
            <a:lvl3pPr marL="1143000" indent="-228600" defTabSz="996950" eaLnBrk="0" hangingPunct="0">
              <a:defRPr sz="3900" b="1">
                <a:solidFill>
                  <a:srgbClr val="000066"/>
                </a:solidFill>
                <a:latin typeface="Arial" charset="0"/>
                <a:cs typeface="Arial" charset="0"/>
              </a:defRPr>
            </a:lvl3pPr>
            <a:lvl4pPr marL="1600200" indent="-228600" defTabSz="996950" eaLnBrk="0" hangingPunct="0">
              <a:defRPr sz="3900" b="1">
                <a:solidFill>
                  <a:srgbClr val="000066"/>
                </a:solidFill>
                <a:latin typeface="Arial" charset="0"/>
                <a:cs typeface="Arial" charset="0"/>
              </a:defRPr>
            </a:lvl4pPr>
            <a:lvl5pPr marL="2057400" indent="-228600" defTabSz="996950" eaLnBrk="0" hangingPunct="0">
              <a:defRPr sz="3900" b="1">
                <a:solidFill>
                  <a:srgbClr val="000066"/>
                </a:solidFill>
                <a:latin typeface="Arial" charset="0"/>
                <a:cs typeface="Arial" charset="0"/>
              </a:defRPr>
            </a:lvl5pPr>
            <a:lvl6pPr marL="2514600" indent="-228600" defTabSz="996950" eaLnBrk="0" fontAlgn="base" hangingPunct="0">
              <a:spcBef>
                <a:spcPct val="0"/>
              </a:spcBef>
              <a:spcAft>
                <a:spcPct val="0"/>
              </a:spcAft>
              <a:defRPr sz="3900" b="1">
                <a:solidFill>
                  <a:srgbClr val="000066"/>
                </a:solidFill>
                <a:latin typeface="Arial" charset="0"/>
                <a:cs typeface="Arial" charset="0"/>
              </a:defRPr>
            </a:lvl6pPr>
            <a:lvl7pPr marL="2971800" indent="-228600" defTabSz="996950" eaLnBrk="0" fontAlgn="base" hangingPunct="0">
              <a:spcBef>
                <a:spcPct val="0"/>
              </a:spcBef>
              <a:spcAft>
                <a:spcPct val="0"/>
              </a:spcAft>
              <a:defRPr sz="3900" b="1">
                <a:solidFill>
                  <a:srgbClr val="000066"/>
                </a:solidFill>
                <a:latin typeface="Arial" charset="0"/>
                <a:cs typeface="Arial" charset="0"/>
              </a:defRPr>
            </a:lvl7pPr>
            <a:lvl8pPr marL="3429000" indent="-228600" defTabSz="996950" eaLnBrk="0" fontAlgn="base" hangingPunct="0">
              <a:spcBef>
                <a:spcPct val="0"/>
              </a:spcBef>
              <a:spcAft>
                <a:spcPct val="0"/>
              </a:spcAft>
              <a:defRPr sz="3900" b="1">
                <a:solidFill>
                  <a:srgbClr val="000066"/>
                </a:solidFill>
                <a:latin typeface="Arial" charset="0"/>
                <a:cs typeface="Arial" charset="0"/>
              </a:defRPr>
            </a:lvl8pPr>
            <a:lvl9pPr marL="3886200" indent="-228600" defTabSz="996950" eaLnBrk="0" fontAlgn="base" hangingPunct="0">
              <a:spcBef>
                <a:spcPct val="0"/>
              </a:spcBef>
              <a:spcAft>
                <a:spcPct val="0"/>
              </a:spcAft>
              <a:defRPr sz="3900" b="1">
                <a:solidFill>
                  <a:srgbClr val="000066"/>
                </a:solidFill>
                <a:latin typeface="Arial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fr-FR" altLang="fr-FR" sz="1400" b="0">
              <a:solidFill>
                <a:srgbClr val="96CCEE"/>
              </a:solidFill>
              <a:latin typeface="Calibri" pitchFamily="34" charset="0"/>
            </a:endParaRPr>
          </a:p>
        </p:txBody>
      </p:sp>
      <p:sp>
        <p:nvSpPr>
          <p:cNvPr id="7175" name="Rectangle 14"/>
          <p:cNvSpPr>
            <a:spLocks noChangeArrowheads="1"/>
          </p:cNvSpPr>
          <p:nvPr/>
        </p:nvSpPr>
        <p:spPr bwMode="auto">
          <a:xfrm>
            <a:off x="479646" y="6398688"/>
            <a:ext cx="474213" cy="3326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 defTabSz="1000125" eaLnBrk="0" hangingPunct="0">
              <a:defRPr sz="3900" b="1">
                <a:solidFill>
                  <a:srgbClr val="000066"/>
                </a:solidFill>
                <a:latin typeface="Arial" charset="0"/>
                <a:cs typeface="Arial" charset="0"/>
              </a:defRPr>
            </a:lvl1pPr>
            <a:lvl2pPr marL="742950" indent="-285750" defTabSz="1000125" eaLnBrk="0" hangingPunct="0">
              <a:defRPr sz="3900" b="1">
                <a:solidFill>
                  <a:srgbClr val="000066"/>
                </a:solidFill>
                <a:latin typeface="Arial" charset="0"/>
                <a:cs typeface="Arial" charset="0"/>
              </a:defRPr>
            </a:lvl2pPr>
            <a:lvl3pPr marL="1143000" indent="-228600" defTabSz="1000125" eaLnBrk="0" hangingPunct="0">
              <a:defRPr sz="3900" b="1">
                <a:solidFill>
                  <a:srgbClr val="000066"/>
                </a:solidFill>
                <a:latin typeface="Arial" charset="0"/>
                <a:cs typeface="Arial" charset="0"/>
              </a:defRPr>
            </a:lvl3pPr>
            <a:lvl4pPr marL="1600200" indent="-228600" defTabSz="1000125" eaLnBrk="0" hangingPunct="0">
              <a:defRPr sz="3900" b="1">
                <a:solidFill>
                  <a:srgbClr val="000066"/>
                </a:solidFill>
                <a:latin typeface="Arial" charset="0"/>
                <a:cs typeface="Arial" charset="0"/>
              </a:defRPr>
            </a:lvl4pPr>
            <a:lvl5pPr marL="2057400" indent="-228600" defTabSz="1000125" eaLnBrk="0" hangingPunct="0">
              <a:defRPr sz="3900" b="1">
                <a:solidFill>
                  <a:srgbClr val="000066"/>
                </a:solidFill>
                <a:latin typeface="Arial" charset="0"/>
                <a:cs typeface="Arial" charset="0"/>
              </a:defRPr>
            </a:lvl5pPr>
            <a:lvl6pPr marL="2514600" indent="-228600" defTabSz="1000125" eaLnBrk="0" fontAlgn="base" hangingPunct="0">
              <a:spcBef>
                <a:spcPct val="0"/>
              </a:spcBef>
              <a:spcAft>
                <a:spcPct val="0"/>
              </a:spcAft>
              <a:defRPr sz="3900" b="1">
                <a:solidFill>
                  <a:srgbClr val="000066"/>
                </a:solidFill>
                <a:latin typeface="Arial" charset="0"/>
                <a:cs typeface="Arial" charset="0"/>
              </a:defRPr>
            </a:lvl6pPr>
            <a:lvl7pPr marL="2971800" indent="-228600" defTabSz="1000125" eaLnBrk="0" fontAlgn="base" hangingPunct="0">
              <a:spcBef>
                <a:spcPct val="0"/>
              </a:spcBef>
              <a:spcAft>
                <a:spcPct val="0"/>
              </a:spcAft>
              <a:defRPr sz="3900" b="1">
                <a:solidFill>
                  <a:srgbClr val="000066"/>
                </a:solidFill>
                <a:latin typeface="Arial" charset="0"/>
                <a:cs typeface="Arial" charset="0"/>
              </a:defRPr>
            </a:lvl7pPr>
            <a:lvl8pPr marL="3429000" indent="-228600" defTabSz="1000125" eaLnBrk="0" fontAlgn="base" hangingPunct="0">
              <a:spcBef>
                <a:spcPct val="0"/>
              </a:spcBef>
              <a:spcAft>
                <a:spcPct val="0"/>
              </a:spcAft>
              <a:defRPr sz="3900" b="1">
                <a:solidFill>
                  <a:srgbClr val="000066"/>
                </a:solidFill>
                <a:latin typeface="Arial" charset="0"/>
                <a:cs typeface="Arial" charset="0"/>
              </a:defRPr>
            </a:lvl8pPr>
            <a:lvl9pPr marL="3886200" indent="-228600" defTabSz="1000125" eaLnBrk="0" fontAlgn="base" hangingPunct="0">
              <a:spcBef>
                <a:spcPct val="0"/>
              </a:spcBef>
              <a:spcAft>
                <a:spcPct val="0"/>
              </a:spcAft>
              <a:defRPr sz="3900" b="1">
                <a:solidFill>
                  <a:srgbClr val="000066"/>
                </a:solidFill>
                <a:latin typeface="Arial" charset="0"/>
                <a:cs typeface="Arial" charset="0"/>
              </a:defRPr>
            </a:lvl9pPr>
          </a:lstStyle>
          <a:p>
            <a:pPr algn="r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fld id="{28B1D668-06F2-4665-98B3-1322B3AF0A23}" type="slidenum">
              <a:rPr lang="ar-SA" altLang="fr-FR" sz="1500" smtClean="0">
                <a:solidFill>
                  <a:srgbClr val="72BBE8"/>
                </a:solidFill>
                <a:latin typeface="Arial Narrow" pitchFamily="34" charset="0"/>
              </a:rPr>
              <a:pPr algn="r"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r>
              <a:rPr lang="en-US" altLang="fr-FR" sz="1500">
                <a:solidFill>
                  <a:srgbClr val="72BBE8"/>
                </a:solidFill>
                <a:latin typeface="Arial Narrow" pitchFamily="34" charset="0"/>
              </a:rPr>
              <a:t> </a:t>
            </a:r>
            <a:r>
              <a:rPr lang="en-US" altLang="fr-FR" sz="2100" baseline="14000">
                <a:solidFill>
                  <a:srgbClr val="FFFFFF"/>
                </a:solidFill>
                <a:latin typeface="Arial Narrow" pitchFamily="34" charset="0"/>
              </a:rPr>
              <a:t>|</a:t>
            </a:r>
          </a:p>
        </p:txBody>
      </p:sp>
      <p:pic>
        <p:nvPicPr>
          <p:cNvPr id="7176" name="Picture 17" descr="WHO-EN-white-H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87897" y="6214388"/>
            <a:ext cx="2121292" cy="5169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303621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3" r:id="rId2"/>
    <p:sldLayoutId id="2147483674" r:id="rId3"/>
    <p:sldLayoutId id="2147483675" r:id="rId4"/>
    <p:sldLayoutId id="2147483676" r:id="rId5"/>
    <p:sldLayoutId id="2147483677" r:id="rId6"/>
    <p:sldLayoutId id="2147483678" r:id="rId7"/>
    <p:sldLayoutId id="2147483679" r:id="rId8"/>
    <p:sldLayoutId id="2147483680" r:id="rId9"/>
    <p:sldLayoutId id="2147483681" r:id="rId10"/>
  </p:sldLayoutIdLst>
  <p:txStyles>
    <p:titleStyle>
      <a:lvl1pPr algn="l" defTabSz="871044" rtl="0" eaLnBrk="0" fontAlgn="base" hangingPunct="0">
        <a:spcBef>
          <a:spcPct val="0"/>
        </a:spcBef>
        <a:spcAft>
          <a:spcPct val="0"/>
        </a:spcAft>
        <a:defRPr sz="2500" b="1">
          <a:solidFill>
            <a:srgbClr val="000066"/>
          </a:solidFill>
          <a:latin typeface="Calibri" panose="020F0502020204030204" pitchFamily="34" charset="0"/>
          <a:ea typeface="Calibri" pitchFamily="34" charset="0"/>
          <a:cs typeface="Calibri" panose="020F0502020204030204" pitchFamily="34" charset="0"/>
        </a:defRPr>
      </a:lvl1pPr>
      <a:lvl2pPr algn="l" defTabSz="871044" rtl="0" eaLnBrk="0" fontAlgn="base" hangingPunct="0">
        <a:spcBef>
          <a:spcPct val="0"/>
        </a:spcBef>
        <a:spcAft>
          <a:spcPct val="0"/>
        </a:spcAft>
        <a:defRPr sz="2500" b="1">
          <a:solidFill>
            <a:srgbClr val="000066"/>
          </a:solidFill>
          <a:latin typeface="Calibri" pitchFamily="34" charset="0"/>
          <a:ea typeface="Calibri" pitchFamily="34" charset="0"/>
          <a:cs typeface="Calibri" pitchFamily="34" charset="0"/>
        </a:defRPr>
      </a:lvl2pPr>
      <a:lvl3pPr algn="l" defTabSz="871044" rtl="0" eaLnBrk="0" fontAlgn="base" hangingPunct="0">
        <a:spcBef>
          <a:spcPct val="0"/>
        </a:spcBef>
        <a:spcAft>
          <a:spcPct val="0"/>
        </a:spcAft>
        <a:defRPr sz="2500" b="1">
          <a:solidFill>
            <a:srgbClr val="000066"/>
          </a:solidFill>
          <a:latin typeface="Calibri" pitchFamily="34" charset="0"/>
          <a:ea typeface="Calibri" pitchFamily="34" charset="0"/>
          <a:cs typeface="Calibri" pitchFamily="34" charset="0"/>
        </a:defRPr>
      </a:lvl3pPr>
      <a:lvl4pPr algn="l" defTabSz="871044" rtl="0" eaLnBrk="0" fontAlgn="base" hangingPunct="0">
        <a:spcBef>
          <a:spcPct val="0"/>
        </a:spcBef>
        <a:spcAft>
          <a:spcPct val="0"/>
        </a:spcAft>
        <a:defRPr sz="2500" b="1">
          <a:solidFill>
            <a:srgbClr val="000066"/>
          </a:solidFill>
          <a:latin typeface="Calibri" pitchFamily="34" charset="0"/>
          <a:ea typeface="Calibri" pitchFamily="34" charset="0"/>
          <a:cs typeface="Calibri" pitchFamily="34" charset="0"/>
        </a:defRPr>
      </a:lvl4pPr>
      <a:lvl5pPr algn="l" defTabSz="871044" rtl="0" eaLnBrk="0" fontAlgn="base" hangingPunct="0">
        <a:spcBef>
          <a:spcPct val="0"/>
        </a:spcBef>
        <a:spcAft>
          <a:spcPct val="0"/>
        </a:spcAft>
        <a:defRPr sz="2500" b="1">
          <a:solidFill>
            <a:srgbClr val="000066"/>
          </a:solidFill>
          <a:latin typeface="Calibri" pitchFamily="34" charset="0"/>
          <a:ea typeface="Calibri" pitchFamily="34" charset="0"/>
          <a:cs typeface="Calibri" pitchFamily="34" charset="0"/>
        </a:defRPr>
      </a:lvl5pPr>
      <a:lvl6pPr marL="383615" algn="ctr" defTabSz="875193" rtl="0" fontAlgn="base">
        <a:spcBef>
          <a:spcPct val="0"/>
        </a:spcBef>
        <a:spcAft>
          <a:spcPct val="0"/>
        </a:spcAft>
        <a:defRPr sz="3500" b="1">
          <a:solidFill>
            <a:srgbClr val="000066"/>
          </a:solidFill>
          <a:latin typeface="Arial" charset="0"/>
          <a:cs typeface="Arial" charset="0"/>
        </a:defRPr>
      </a:lvl6pPr>
      <a:lvl7pPr marL="767290" algn="ctr" defTabSz="875193" rtl="0" fontAlgn="base">
        <a:spcBef>
          <a:spcPct val="0"/>
        </a:spcBef>
        <a:spcAft>
          <a:spcPct val="0"/>
        </a:spcAft>
        <a:defRPr sz="3500" b="1">
          <a:solidFill>
            <a:srgbClr val="000066"/>
          </a:solidFill>
          <a:latin typeface="Arial" charset="0"/>
          <a:cs typeface="Arial" charset="0"/>
        </a:defRPr>
      </a:lvl7pPr>
      <a:lvl8pPr marL="1150924" algn="ctr" defTabSz="875193" rtl="0" fontAlgn="base">
        <a:spcBef>
          <a:spcPct val="0"/>
        </a:spcBef>
        <a:spcAft>
          <a:spcPct val="0"/>
        </a:spcAft>
        <a:defRPr sz="3500" b="1">
          <a:solidFill>
            <a:srgbClr val="000066"/>
          </a:solidFill>
          <a:latin typeface="Arial" charset="0"/>
          <a:cs typeface="Arial" charset="0"/>
        </a:defRPr>
      </a:lvl8pPr>
      <a:lvl9pPr marL="1534574" algn="ctr" defTabSz="875193" rtl="0" fontAlgn="base">
        <a:spcBef>
          <a:spcPct val="0"/>
        </a:spcBef>
        <a:spcAft>
          <a:spcPct val="0"/>
        </a:spcAft>
        <a:defRPr sz="3500" b="1">
          <a:solidFill>
            <a:srgbClr val="000066"/>
          </a:solidFill>
          <a:latin typeface="Arial" charset="0"/>
          <a:cs typeface="Arial" charset="0"/>
        </a:defRPr>
      </a:lvl9pPr>
    </p:titleStyle>
    <p:bodyStyle>
      <a:lvl1pPr marL="324207" indent="-324207" algn="l" defTabSz="871044" rtl="0" eaLnBrk="0" fontAlgn="base" hangingPunct="0">
        <a:spcBef>
          <a:spcPct val="80000"/>
        </a:spcBef>
        <a:spcAft>
          <a:spcPct val="0"/>
        </a:spcAft>
        <a:buClr>
          <a:srgbClr val="1E7FB8"/>
        </a:buClr>
        <a:buFont typeface="Wingdings" pitchFamily="2" charset="2"/>
        <a:buChar char="§"/>
        <a:defRPr sz="2100">
          <a:solidFill>
            <a:srgbClr val="000066"/>
          </a:solidFill>
          <a:latin typeface="Calibri" panose="020F0502020204030204" pitchFamily="34" charset="0"/>
          <a:ea typeface="Calibri" pitchFamily="34" charset="0"/>
          <a:cs typeface="Calibri" panose="020F0502020204030204" pitchFamily="34" charset="0"/>
        </a:defRPr>
      </a:lvl1pPr>
      <a:lvl2pPr marL="768077" indent="-267157" algn="l" defTabSz="871044" rtl="0" eaLnBrk="0" fontAlgn="base" hangingPunct="0">
        <a:spcBef>
          <a:spcPct val="20000"/>
        </a:spcBef>
        <a:spcAft>
          <a:spcPct val="0"/>
        </a:spcAft>
        <a:buClr>
          <a:srgbClr val="1E7FB8"/>
        </a:buClr>
        <a:buFont typeface="Arial" charset="0"/>
        <a:buChar char="–"/>
        <a:defRPr sz="1800">
          <a:solidFill>
            <a:srgbClr val="000066"/>
          </a:solidFill>
          <a:latin typeface="Calibri" panose="020F0502020204030204" pitchFamily="34" charset="0"/>
          <a:ea typeface="Calibri" pitchFamily="34" charset="0"/>
          <a:cs typeface="Calibri" panose="020F0502020204030204" pitchFamily="34" charset="0"/>
        </a:defRPr>
      </a:lvl2pPr>
      <a:lvl3pPr marL="1200816" indent="-254635" algn="l" defTabSz="871044" rtl="0" eaLnBrk="0" fontAlgn="base" hangingPunct="0">
        <a:spcBef>
          <a:spcPct val="20000"/>
        </a:spcBef>
        <a:spcAft>
          <a:spcPct val="0"/>
        </a:spcAft>
        <a:buClr>
          <a:srgbClr val="1E7FB8"/>
        </a:buClr>
        <a:buChar char="•"/>
        <a:defRPr>
          <a:solidFill>
            <a:srgbClr val="000066"/>
          </a:solidFill>
          <a:latin typeface="Calibri" panose="020F0502020204030204" pitchFamily="34" charset="0"/>
          <a:ea typeface="Calibri" pitchFamily="34" charset="0"/>
          <a:cs typeface="Calibri" panose="020F0502020204030204" pitchFamily="34" charset="0"/>
        </a:defRPr>
      </a:lvl3pPr>
      <a:lvl4pPr marL="1589029" indent="-211499" algn="l" defTabSz="871044" rtl="0" eaLnBrk="0" fontAlgn="base" hangingPunct="0">
        <a:spcBef>
          <a:spcPct val="20000"/>
        </a:spcBef>
        <a:spcAft>
          <a:spcPct val="0"/>
        </a:spcAft>
        <a:buClr>
          <a:srgbClr val="1E7FB8"/>
        </a:buClr>
        <a:buChar char="–"/>
        <a:defRPr>
          <a:solidFill>
            <a:srgbClr val="000066"/>
          </a:solidFill>
          <a:latin typeface="Calibri" panose="020F0502020204030204" pitchFamily="34" charset="0"/>
          <a:ea typeface="Calibri" pitchFamily="34" charset="0"/>
          <a:cs typeface="Calibri" panose="020F0502020204030204" pitchFamily="34" charset="0"/>
        </a:defRPr>
      </a:lvl4pPr>
      <a:lvl5pPr marL="1897929" indent="-133579" algn="r" defTabSz="871044" rtl="1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rgbClr val="000066"/>
          </a:solidFill>
          <a:latin typeface="+mn-lt"/>
          <a:cs typeface="+mn-cs"/>
        </a:defRPr>
      </a:lvl5pPr>
      <a:lvl6pPr marL="2287210" indent="-138538" algn="r" defTabSz="875193" rtl="1" fontAlgn="base">
        <a:spcBef>
          <a:spcPct val="20000"/>
        </a:spcBef>
        <a:spcAft>
          <a:spcPct val="0"/>
        </a:spcAft>
        <a:buChar char="»"/>
        <a:defRPr sz="2000">
          <a:solidFill>
            <a:srgbClr val="000066"/>
          </a:solidFill>
          <a:latin typeface="+mn-lt"/>
          <a:cs typeface="+mn-cs"/>
        </a:defRPr>
      </a:lvl6pPr>
      <a:lvl7pPr marL="2670857" indent="-138538" algn="r" defTabSz="875193" rtl="1" fontAlgn="base">
        <a:spcBef>
          <a:spcPct val="20000"/>
        </a:spcBef>
        <a:spcAft>
          <a:spcPct val="0"/>
        </a:spcAft>
        <a:buChar char="»"/>
        <a:defRPr sz="2000">
          <a:solidFill>
            <a:srgbClr val="000066"/>
          </a:solidFill>
          <a:latin typeface="+mn-lt"/>
          <a:cs typeface="+mn-cs"/>
        </a:defRPr>
      </a:lvl7pPr>
      <a:lvl8pPr marL="3054496" indent="-138538" algn="r" defTabSz="875193" rtl="1" fontAlgn="base">
        <a:spcBef>
          <a:spcPct val="20000"/>
        </a:spcBef>
        <a:spcAft>
          <a:spcPct val="0"/>
        </a:spcAft>
        <a:buChar char="»"/>
        <a:defRPr sz="2000">
          <a:solidFill>
            <a:srgbClr val="000066"/>
          </a:solidFill>
          <a:latin typeface="+mn-lt"/>
          <a:cs typeface="+mn-cs"/>
        </a:defRPr>
      </a:lvl8pPr>
      <a:lvl9pPr marL="3438144" indent="-138538" algn="r" defTabSz="875193" rtl="1" fontAlgn="base">
        <a:spcBef>
          <a:spcPct val="20000"/>
        </a:spcBef>
        <a:spcAft>
          <a:spcPct val="0"/>
        </a:spcAft>
        <a:buChar char="»"/>
        <a:defRPr sz="2000">
          <a:solidFill>
            <a:srgbClr val="000066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76729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383615" algn="l" defTabSz="76729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767290" algn="l" defTabSz="76729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150924" algn="l" defTabSz="76729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534574" algn="l" defTabSz="76729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918224" algn="l" defTabSz="76729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301866" algn="l" defTabSz="76729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685507" algn="l" defTabSz="76729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069154" algn="l" defTabSz="76729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0" y="0"/>
            <a:ext cx="12192000" cy="1238270"/>
          </a:xfrm>
          <a:prstGeom prst="rect">
            <a:avLst/>
          </a:prstGeom>
          <a:noFill/>
          <a:ln>
            <a:noFill/>
          </a:ln>
          <a:effectLst>
            <a:outerShdw dist="17961" dir="2700000" algn="ctr" rotWithShape="0">
              <a:srgbClr val="96CCEE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GB" smtClean="0"/>
          </a:p>
        </p:txBody>
      </p:sp>
      <p:sp>
        <p:nvSpPr>
          <p:cNvPr id="7172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590052" y="1380815"/>
            <a:ext cx="11055335" cy="46118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dirty="0" smtClean="0"/>
              <a:t>Click to edit Master text styles</a:t>
            </a:r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  <a:p>
            <a:pPr lvl="3"/>
            <a:r>
              <a:rPr lang="en-GB" dirty="0" smtClean="0"/>
              <a:t>Fourth level</a:t>
            </a:r>
          </a:p>
        </p:txBody>
      </p:sp>
      <p:sp>
        <p:nvSpPr>
          <p:cNvPr id="7174" name="Line 6"/>
          <p:cNvSpPr>
            <a:spLocks noChangeShapeType="1"/>
          </p:cNvSpPr>
          <p:nvPr/>
        </p:nvSpPr>
        <p:spPr bwMode="auto">
          <a:xfrm>
            <a:off x="0" y="1246909"/>
            <a:ext cx="12192000" cy="0"/>
          </a:xfrm>
          <a:prstGeom prst="line">
            <a:avLst/>
          </a:prstGeom>
          <a:noFill/>
          <a:ln w="38100">
            <a:solidFill>
              <a:srgbClr val="1E7FB8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28398" dir="1593903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defTabSz="659782" fontAlgn="base">
              <a:spcBef>
                <a:spcPct val="50000"/>
              </a:spcBef>
              <a:spcAft>
                <a:spcPct val="0"/>
              </a:spcAft>
              <a:defRPr/>
            </a:pPr>
            <a:endParaRPr lang="en-GB" sz="2814" b="1">
              <a:solidFill>
                <a:srgbClr val="000066"/>
              </a:solidFill>
            </a:endParaRPr>
          </a:p>
        </p:txBody>
      </p:sp>
      <p:sp>
        <p:nvSpPr>
          <p:cNvPr id="7180" name="Rectangle 12"/>
          <p:cNvSpPr>
            <a:spLocks noChangeArrowheads="1"/>
          </p:cNvSpPr>
          <p:nvPr/>
        </p:nvSpPr>
        <p:spPr bwMode="auto">
          <a:xfrm>
            <a:off x="1811" y="6015688"/>
            <a:ext cx="12192000" cy="842312"/>
          </a:xfrm>
          <a:prstGeom prst="rect">
            <a:avLst/>
          </a:prstGeom>
          <a:solidFill>
            <a:srgbClr val="1E7FB8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defTabSz="659782" fontAlgn="base">
              <a:spcBef>
                <a:spcPct val="50000"/>
              </a:spcBef>
              <a:spcAft>
                <a:spcPct val="0"/>
              </a:spcAft>
              <a:defRPr/>
            </a:pPr>
            <a:endParaRPr lang="en-GB" sz="2814" b="1">
              <a:solidFill>
                <a:srgbClr val="000066"/>
              </a:solidFill>
            </a:endParaRPr>
          </a:p>
        </p:txBody>
      </p:sp>
      <p:sp>
        <p:nvSpPr>
          <p:cNvPr id="7182" name="Rectangle 14"/>
          <p:cNvSpPr>
            <a:spLocks noChangeArrowheads="1"/>
          </p:cNvSpPr>
          <p:nvPr/>
        </p:nvSpPr>
        <p:spPr bwMode="auto">
          <a:xfrm>
            <a:off x="479647" y="6398688"/>
            <a:ext cx="474214" cy="3326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 algn="r" defTabSz="752563" fontAlgn="base">
              <a:spcBef>
                <a:spcPct val="0"/>
              </a:spcBef>
              <a:spcAft>
                <a:spcPct val="0"/>
              </a:spcAft>
              <a:defRPr/>
            </a:pPr>
            <a:fld id="{9A5EFC4D-58E7-4FA6-8175-87DEC958024B}" type="slidenum">
              <a:rPr lang="ar-SA" sz="1226" b="1">
                <a:solidFill>
                  <a:srgbClr val="72BBE8"/>
                </a:solidFill>
                <a:latin typeface="Arial Narrow" pitchFamily="34" charset="0"/>
              </a:rPr>
              <a:pPr algn="r" defTabSz="752563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r>
              <a:rPr lang="en-GB" sz="1226" b="1" dirty="0">
                <a:solidFill>
                  <a:srgbClr val="72BBE8"/>
                </a:solidFill>
                <a:latin typeface="Arial Narrow" pitchFamily="34" charset="0"/>
              </a:rPr>
              <a:t> </a:t>
            </a:r>
            <a:r>
              <a:rPr lang="en-GB" sz="1731" b="1" baseline="14000" dirty="0">
                <a:solidFill>
                  <a:srgbClr val="FFFFFF"/>
                </a:solidFill>
                <a:latin typeface="Arial Narrow" pitchFamily="34" charset="0"/>
              </a:rPr>
              <a:t>|</a:t>
            </a:r>
          </a:p>
        </p:txBody>
      </p:sp>
      <p:pic>
        <p:nvPicPr>
          <p:cNvPr id="8" name="Picture 2" descr="C:\Users\nkhomaw.WHOAFROZW\Desktop\Color AFRO logo.gif"/>
          <p:cNvPicPr>
            <a:picLocks noChangeAspect="1" noChangeArrowheads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27392" y="6079042"/>
            <a:ext cx="2780456" cy="7156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/>
          <p:cNvPicPr>
            <a:picLocks noChangeAspect="1" noChangeArrowheads="1"/>
          </p:cNvPicPr>
          <p:nvPr userDrawn="1"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7839" y="5814832"/>
            <a:ext cx="1683278" cy="10294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125725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  <p:sldLayoutId id="2147483684" r:id="rId2"/>
    <p:sldLayoutId id="2147483685" r:id="rId3"/>
    <p:sldLayoutId id="2147483686" r:id="rId4"/>
    <p:sldLayoutId id="2147483687" r:id="rId5"/>
    <p:sldLayoutId id="2147483688" r:id="rId6"/>
    <p:sldLayoutId id="2147483689" r:id="rId7"/>
    <p:sldLayoutId id="2147483690" r:id="rId8"/>
    <p:sldLayoutId id="2147483691" r:id="rId9"/>
    <p:sldLayoutId id="2147483692" r:id="rId10"/>
    <p:sldLayoutId id="2147483693" r:id="rId11"/>
    <p:sldLayoutId id="2147483694" r:id="rId12"/>
    <p:sldLayoutId id="2147483695" r:id="rId13"/>
    <p:sldLayoutId id="2147483696" r:id="rId14"/>
  </p:sldLayoutIdLst>
  <p:timing>
    <p:tnLst>
      <p:par>
        <p:cTn id="1" dur="indefinite" restart="never" nodeType="tmRoot"/>
      </p:par>
    </p:tnLst>
  </p:timing>
  <p:hf hdr="0" dt="0"/>
  <p:txStyles>
    <p:titleStyle>
      <a:lvl1pPr algn="ctr" defTabSz="752563" rtl="0" eaLnBrk="1" fontAlgn="base" hangingPunct="1">
        <a:spcBef>
          <a:spcPct val="0"/>
        </a:spcBef>
        <a:spcAft>
          <a:spcPct val="0"/>
        </a:spcAft>
        <a:defRPr sz="2886" b="1">
          <a:solidFill>
            <a:srgbClr val="000066"/>
          </a:solidFill>
          <a:latin typeface="+mj-lt"/>
          <a:ea typeface="+mj-ea"/>
          <a:cs typeface="+mj-cs"/>
        </a:defRPr>
      </a:lvl1pPr>
      <a:lvl2pPr algn="ctr" defTabSz="752563" rtl="0" eaLnBrk="1" fontAlgn="base" hangingPunct="1">
        <a:spcBef>
          <a:spcPct val="0"/>
        </a:spcBef>
        <a:spcAft>
          <a:spcPct val="0"/>
        </a:spcAft>
        <a:defRPr sz="2886" b="1">
          <a:solidFill>
            <a:srgbClr val="000066"/>
          </a:solidFill>
          <a:latin typeface="Arial" charset="0"/>
          <a:cs typeface="Arial" charset="0"/>
        </a:defRPr>
      </a:lvl2pPr>
      <a:lvl3pPr algn="ctr" defTabSz="752563" rtl="0" eaLnBrk="1" fontAlgn="base" hangingPunct="1">
        <a:spcBef>
          <a:spcPct val="0"/>
        </a:spcBef>
        <a:spcAft>
          <a:spcPct val="0"/>
        </a:spcAft>
        <a:defRPr sz="2886" b="1">
          <a:solidFill>
            <a:srgbClr val="000066"/>
          </a:solidFill>
          <a:latin typeface="Arial" charset="0"/>
          <a:cs typeface="Arial" charset="0"/>
        </a:defRPr>
      </a:lvl3pPr>
      <a:lvl4pPr algn="ctr" defTabSz="752563" rtl="0" eaLnBrk="1" fontAlgn="base" hangingPunct="1">
        <a:spcBef>
          <a:spcPct val="0"/>
        </a:spcBef>
        <a:spcAft>
          <a:spcPct val="0"/>
        </a:spcAft>
        <a:defRPr sz="2886" b="1">
          <a:solidFill>
            <a:srgbClr val="000066"/>
          </a:solidFill>
          <a:latin typeface="Arial" charset="0"/>
          <a:cs typeface="Arial" charset="0"/>
        </a:defRPr>
      </a:lvl4pPr>
      <a:lvl5pPr algn="ctr" defTabSz="752563" rtl="0" eaLnBrk="1" fontAlgn="base" hangingPunct="1">
        <a:spcBef>
          <a:spcPct val="0"/>
        </a:spcBef>
        <a:spcAft>
          <a:spcPct val="0"/>
        </a:spcAft>
        <a:defRPr sz="2886" b="1">
          <a:solidFill>
            <a:srgbClr val="000066"/>
          </a:solidFill>
          <a:latin typeface="Arial" charset="0"/>
          <a:cs typeface="Arial" charset="0"/>
        </a:defRPr>
      </a:lvl5pPr>
      <a:lvl6pPr marL="329890" algn="ctr" defTabSz="752563" rtl="0" eaLnBrk="1" fontAlgn="base" hangingPunct="1">
        <a:spcBef>
          <a:spcPct val="0"/>
        </a:spcBef>
        <a:spcAft>
          <a:spcPct val="0"/>
        </a:spcAft>
        <a:defRPr sz="2886" b="1">
          <a:solidFill>
            <a:srgbClr val="000066"/>
          </a:solidFill>
          <a:latin typeface="Arial" charset="0"/>
          <a:cs typeface="Arial" charset="0"/>
        </a:defRPr>
      </a:lvl6pPr>
      <a:lvl7pPr marL="659782" algn="ctr" defTabSz="752563" rtl="0" eaLnBrk="1" fontAlgn="base" hangingPunct="1">
        <a:spcBef>
          <a:spcPct val="0"/>
        </a:spcBef>
        <a:spcAft>
          <a:spcPct val="0"/>
        </a:spcAft>
        <a:defRPr sz="2886" b="1">
          <a:solidFill>
            <a:srgbClr val="000066"/>
          </a:solidFill>
          <a:latin typeface="Arial" charset="0"/>
          <a:cs typeface="Arial" charset="0"/>
        </a:defRPr>
      </a:lvl7pPr>
      <a:lvl8pPr marL="989671" algn="ctr" defTabSz="752563" rtl="0" eaLnBrk="1" fontAlgn="base" hangingPunct="1">
        <a:spcBef>
          <a:spcPct val="0"/>
        </a:spcBef>
        <a:spcAft>
          <a:spcPct val="0"/>
        </a:spcAft>
        <a:defRPr sz="2886" b="1">
          <a:solidFill>
            <a:srgbClr val="000066"/>
          </a:solidFill>
          <a:latin typeface="Arial" charset="0"/>
          <a:cs typeface="Arial" charset="0"/>
        </a:defRPr>
      </a:lvl8pPr>
      <a:lvl9pPr marL="1319563" algn="ctr" defTabSz="752563" rtl="0" eaLnBrk="1" fontAlgn="base" hangingPunct="1">
        <a:spcBef>
          <a:spcPct val="0"/>
        </a:spcBef>
        <a:spcAft>
          <a:spcPct val="0"/>
        </a:spcAft>
        <a:defRPr sz="2886" b="1">
          <a:solidFill>
            <a:srgbClr val="000066"/>
          </a:solidFill>
          <a:latin typeface="Arial" charset="0"/>
          <a:cs typeface="Arial" charset="0"/>
        </a:defRPr>
      </a:lvl9pPr>
    </p:titleStyle>
    <p:bodyStyle>
      <a:lvl1pPr marL="281781" indent="-281781" algn="l" defTabSz="752563" rtl="0" eaLnBrk="1" fontAlgn="base" hangingPunct="1">
        <a:spcBef>
          <a:spcPct val="80000"/>
        </a:spcBef>
        <a:spcAft>
          <a:spcPct val="0"/>
        </a:spcAft>
        <a:buClr>
          <a:srgbClr val="1E7FB8"/>
        </a:buClr>
        <a:buFont typeface="Wingdings" pitchFamily="2" charset="2"/>
        <a:buChar char="l"/>
        <a:defRPr sz="2021">
          <a:solidFill>
            <a:srgbClr val="000066"/>
          </a:solidFill>
          <a:latin typeface="+mn-lt"/>
          <a:ea typeface="+mn-ea"/>
          <a:cs typeface="+mn-cs"/>
        </a:defRPr>
      </a:lvl1pPr>
      <a:lvl2pPr marL="663218" indent="-232528" algn="l" defTabSz="752563" rtl="0" eaLnBrk="1" fontAlgn="base" hangingPunct="1">
        <a:spcBef>
          <a:spcPct val="20000"/>
        </a:spcBef>
        <a:spcAft>
          <a:spcPct val="0"/>
        </a:spcAft>
        <a:buClr>
          <a:srgbClr val="1E7FB8"/>
        </a:buClr>
        <a:buFont typeface="Arial" charset="0"/>
        <a:buChar char="–"/>
        <a:defRPr sz="1731">
          <a:solidFill>
            <a:srgbClr val="000066"/>
          </a:solidFill>
          <a:latin typeface="+mn-lt"/>
          <a:cs typeface="+mn-cs"/>
        </a:defRPr>
      </a:lvl2pPr>
      <a:lvl3pPr marL="1034345" indent="-222218" algn="l" defTabSz="752563" rtl="0" eaLnBrk="1" fontAlgn="base" hangingPunct="1">
        <a:spcBef>
          <a:spcPct val="20000"/>
        </a:spcBef>
        <a:spcAft>
          <a:spcPct val="0"/>
        </a:spcAft>
        <a:buClr>
          <a:srgbClr val="1E7FB8"/>
        </a:buClr>
        <a:buChar char="•"/>
        <a:defRPr sz="1731">
          <a:solidFill>
            <a:srgbClr val="000066"/>
          </a:solidFill>
          <a:latin typeface="Arial Narrow" pitchFamily="34" charset="0"/>
          <a:cs typeface="+mn-cs"/>
        </a:defRPr>
      </a:lvl3pPr>
      <a:lvl4pPr marL="1369963" indent="-186710" algn="l" defTabSz="752563" rtl="0" eaLnBrk="1" fontAlgn="base" hangingPunct="1">
        <a:spcBef>
          <a:spcPct val="20000"/>
        </a:spcBef>
        <a:spcAft>
          <a:spcPct val="0"/>
        </a:spcAft>
        <a:buClr>
          <a:srgbClr val="1E7FB8"/>
        </a:buClr>
        <a:buChar char="–"/>
        <a:defRPr sz="1731">
          <a:solidFill>
            <a:srgbClr val="000066"/>
          </a:solidFill>
          <a:latin typeface="Arial Narrow" pitchFamily="34" charset="0"/>
          <a:cs typeface="+mn-cs"/>
        </a:defRPr>
      </a:lvl4pPr>
      <a:lvl5pPr marL="1636853" indent="-119127" algn="r" defTabSz="752563" rtl="1" eaLnBrk="1" fontAlgn="base" hangingPunct="1">
        <a:spcBef>
          <a:spcPct val="20000"/>
        </a:spcBef>
        <a:spcAft>
          <a:spcPct val="0"/>
        </a:spcAft>
        <a:buChar char="»"/>
        <a:defRPr sz="1660">
          <a:solidFill>
            <a:srgbClr val="000066"/>
          </a:solidFill>
          <a:latin typeface="+mn-lt"/>
          <a:cs typeface="+mn-cs"/>
        </a:defRPr>
      </a:lvl5pPr>
      <a:lvl6pPr marL="1966743" indent="-119127" algn="r" defTabSz="752563" rtl="1" eaLnBrk="1" fontAlgn="base" hangingPunct="1">
        <a:spcBef>
          <a:spcPct val="20000"/>
        </a:spcBef>
        <a:spcAft>
          <a:spcPct val="0"/>
        </a:spcAft>
        <a:buChar char="»"/>
        <a:defRPr sz="1660">
          <a:solidFill>
            <a:srgbClr val="000066"/>
          </a:solidFill>
          <a:latin typeface="+mn-lt"/>
          <a:cs typeface="+mn-cs"/>
        </a:defRPr>
      </a:lvl6pPr>
      <a:lvl7pPr marL="2296635" indent="-119127" algn="r" defTabSz="752563" rtl="1" eaLnBrk="1" fontAlgn="base" hangingPunct="1">
        <a:spcBef>
          <a:spcPct val="20000"/>
        </a:spcBef>
        <a:spcAft>
          <a:spcPct val="0"/>
        </a:spcAft>
        <a:buChar char="»"/>
        <a:defRPr sz="1660">
          <a:solidFill>
            <a:srgbClr val="000066"/>
          </a:solidFill>
          <a:latin typeface="+mn-lt"/>
          <a:cs typeface="+mn-cs"/>
        </a:defRPr>
      </a:lvl7pPr>
      <a:lvl8pPr marL="2626525" indent="-119127" algn="r" defTabSz="752563" rtl="1" eaLnBrk="1" fontAlgn="base" hangingPunct="1">
        <a:spcBef>
          <a:spcPct val="20000"/>
        </a:spcBef>
        <a:spcAft>
          <a:spcPct val="0"/>
        </a:spcAft>
        <a:buChar char="»"/>
        <a:defRPr sz="1660">
          <a:solidFill>
            <a:srgbClr val="000066"/>
          </a:solidFill>
          <a:latin typeface="+mn-lt"/>
          <a:cs typeface="+mn-cs"/>
        </a:defRPr>
      </a:lvl8pPr>
      <a:lvl9pPr marL="2956415" indent="-119127" algn="r" defTabSz="752563" rtl="1" eaLnBrk="1" fontAlgn="base" hangingPunct="1">
        <a:spcBef>
          <a:spcPct val="20000"/>
        </a:spcBef>
        <a:spcAft>
          <a:spcPct val="0"/>
        </a:spcAft>
        <a:buChar char="»"/>
        <a:defRPr sz="1660">
          <a:solidFill>
            <a:srgbClr val="000066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659782" rtl="0" eaLnBrk="1" latinLnBrk="0" hangingPunct="1">
        <a:defRPr sz="1299" kern="1200">
          <a:solidFill>
            <a:schemeClr val="tx1"/>
          </a:solidFill>
          <a:latin typeface="+mn-lt"/>
          <a:ea typeface="+mn-ea"/>
          <a:cs typeface="+mn-cs"/>
        </a:defRPr>
      </a:lvl1pPr>
      <a:lvl2pPr marL="329890" algn="l" defTabSz="659782" rtl="0" eaLnBrk="1" latinLnBrk="0" hangingPunct="1">
        <a:defRPr sz="1299" kern="1200">
          <a:solidFill>
            <a:schemeClr val="tx1"/>
          </a:solidFill>
          <a:latin typeface="+mn-lt"/>
          <a:ea typeface="+mn-ea"/>
          <a:cs typeface="+mn-cs"/>
        </a:defRPr>
      </a:lvl2pPr>
      <a:lvl3pPr marL="659782" algn="l" defTabSz="659782" rtl="0" eaLnBrk="1" latinLnBrk="0" hangingPunct="1">
        <a:defRPr sz="1299" kern="1200">
          <a:solidFill>
            <a:schemeClr val="tx1"/>
          </a:solidFill>
          <a:latin typeface="+mn-lt"/>
          <a:ea typeface="+mn-ea"/>
          <a:cs typeface="+mn-cs"/>
        </a:defRPr>
      </a:lvl3pPr>
      <a:lvl4pPr marL="989671" algn="l" defTabSz="659782" rtl="0" eaLnBrk="1" latinLnBrk="0" hangingPunct="1">
        <a:defRPr sz="1299" kern="1200">
          <a:solidFill>
            <a:schemeClr val="tx1"/>
          </a:solidFill>
          <a:latin typeface="+mn-lt"/>
          <a:ea typeface="+mn-ea"/>
          <a:cs typeface="+mn-cs"/>
        </a:defRPr>
      </a:lvl4pPr>
      <a:lvl5pPr marL="1319563" algn="l" defTabSz="659782" rtl="0" eaLnBrk="1" latinLnBrk="0" hangingPunct="1">
        <a:defRPr sz="1299" kern="1200">
          <a:solidFill>
            <a:schemeClr val="tx1"/>
          </a:solidFill>
          <a:latin typeface="+mn-lt"/>
          <a:ea typeface="+mn-ea"/>
          <a:cs typeface="+mn-cs"/>
        </a:defRPr>
      </a:lvl5pPr>
      <a:lvl6pPr marL="1649453" algn="l" defTabSz="659782" rtl="0" eaLnBrk="1" latinLnBrk="0" hangingPunct="1">
        <a:defRPr sz="1299" kern="1200">
          <a:solidFill>
            <a:schemeClr val="tx1"/>
          </a:solidFill>
          <a:latin typeface="+mn-lt"/>
          <a:ea typeface="+mn-ea"/>
          <a:cs typeface="+mn-cs"/>
        </a:defRPr>
      </a:lvl6pPr>
      <a:lvl7pPr marL="1979343" algn="l" defTabSz="659782" rtl="0" eaLnBrk="1" latinLnBrk="0" hangingPunct="1">
        <a:defRPr sz="1299" kern="1200">
          <a:solidFill>
            <a:schemeClr val="tx1"/>
          </a:solidFill>
          <a:latin typeface="+mn-lt"/>
          <a:ea typeface="+mn-ea"/>
          <a:cs typeface="+mn-cs"/>
        </a:defRPr>
      </a:lvl7pPr>
      <a:lvl8pPr marL="2309234" algn="l" defTabSz="659782" rtl="0" eaLnBrk="1" latinLnBrk="0" hangingPunct="1">
        <a:defRPr sz="1299" kern="1200">
          <a:solidFill>
            <a:schemeClr val="tx1"/>
          </a:solidFill>
          <a:latin typeface="+mn-lt"/>
          <a:ea typeface="+mn-ea"/>
          <a:cs typeface="+mn-cs"/>
        </a:defRPr>
      </a:lvl8pPr>
      <a:lvl9pPr marL="2639124" algn="l" defTabSz="659782" rtl="0" eaLnBrk="1" latinLnBrk="0" hangingPunct="1">
        <a:defRPr sz="129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1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3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2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3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diagramLayout" Target="../diagrams/layout2.xml"/><Relationship Id="rId7" Type="http://schemas.openxmlformats.org/officeDocument/2006/relationships/image" Target="../media/image3.pn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335360" y="2045853"/>
            <a:ext cx="11449272" cy="1362097"/>
          </a:xfrm>
        </p:spPr>
        <p:txBody>
          <a:bodyPr>
            <a:noAutofit/>
          </a:bodyPr>
          <a:lstStyle/>
          <a:p>
            <a:pPr algn="ctr"/>
            <a:r>
              <a:rPr lang="en-ZW" sz="2800" dirty="0">
                <a:solidFill>
                  <a:schemeClr val="tx1"/>
                </a:solidFill>
                <a:latin typeface="+mj-lt"/>
              </a:rPr>
              <a:t>Cascade analysis and use of data in Zimbabwe</a:t>
            </a:r>
            <a:r>
              <a:rPr lang="en-ZW" sz="1800" dirty="0">
                <a:solidFill>
                  <a:schemeClr val="tx1"/>
                </a:solidFill>
                <a:latin typeface="+mj-lt"/>
              </a:rPr>
              <a:t/>
            </a:r>
            <a:br>
              <a:rPr lang="en-ZW" sz="1800" dirty="0">
                <a:solidFill>
                  <a:schemeClr val="tx1"/>
                </a:solidFill>
                <a:latin typeface="+mj-lt"/>
              </a:rPr>
            </a:br>
            <a:endParaRPr lang="en-US" sz="180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100584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35BC644-22BB-E44D-9A3A-66E3988AB274}" type="slidenum">
              <a:rPr lang="en-GB" smtClean="0">
                <a:solidFill>
                  <a:srgbClr val="5A2259"/>
                </a:solidFill>
                <a:latin typeface="Franklin Gothic Medium"/>
              </a:rPr>
              <a:pPr/>
              <a:t>1</a:t>
            </a:fld>
            <a:endParaRPr lang="en-GB" dirty="0">
              <a:solidFill>
                <a:srgbClr val="5A2259"/>
              </a:solidFill>
              <a:latin typeface="Franklin Gothic Medium"/>
            </a:endParaRPr>
          </a:p>
        </p:txBody>
      </p:sp>
      <p:sp>
        <p:nvSpPr>
          <p:cNvPr id="10" name="Title 6">
            <a:extLst>
              <a:ext uri="{FF2B5EF4-FFF2-40B4-BE49-F238E27FC236}">
                <a16:creationId xmlns:a16="http://schemas.microsoft.com/office/drawing/2014/main" xmlns="" id="{945DAB80-145D-D14A-9E6D-9C5A991F0F57}"/>
              </a:ext>
            </a:extLst>
          </p:cNvPr>
          <p:cNvSpPr txBox="1">
            <a:spLocks/>
          </p:cNvSpPr>
          <p:nvPr/>
        </p:nvSpPr>
        <p:spPr bwMode="auto">
          <a:xfrm>
            <a:off x="1931838" y="3424584"/>
            <a:ext cx="9061648" cy="1238270"/>
          </a:xfrm>
          <a:prstGeom prst="rect">
            <a:avLst/>
          </a:prstGeom>
          <a:noFill/>
          <a:ln>
            <a:noFill/>
          </a:ln>
          <a:effectLst>
            <a:outerShdw dist="17961" dir="2700000" algn="ctr" rotWithShape="0">
              <a:srgbClr val="96CCEE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noAutofit/>
          </a:bodyPr>
          <a:lstStyle>
            <a:lvl1pPr algn="l" defTabSz="870736" rtl="0" eaLnBrk="0" fontAlgn="base" hangingPunct="0"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000066"/>
                </a:solidFill>
                <a:latin typeface="Calibri" panose="020F0502020204030204" pitchFamily="34" charset="0"/>
                <a:ea typeface="Calibri" pitchFamily="34" charset="0"/>
                <a:cs typeface="Calibri" panose="020F0502020204030204" pitchFamily="34" charset="0"/>
              </a:defRPr>
            </a:lvl1pPr>
            <a:lvl2pPr algn="l" defTabSz="870736" rtl="0" eaLnBrk="0" fontAlgn="base" hangingPunct="0"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000066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2pPr>
            <a:lvl3pPr algn="l" defTabSz="870736" rtl="0" eaLnBrk="0" fontAlgn="base" hangingPunct="0"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000066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3pPr>
            <a:lvl4pPr algn="l" defTabSz="870736" rtl="0" eaLnBrk="0" fontAlgn="base" hangingPunct="0"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000066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4pPr>
            <a:lvl5pPr algn="l" defTabSz="870736" rtl="0" eaLnBrk="0" fontAlgn="base" hangingPunct="0"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000066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5pPr>
            <a:lvl6pPr marL="383480" algn="ctr" defTabSz="874885" rtl="0" fontAlgn="base">
              <a:spcBef>
                <a:spcPct val="0"/>
              </a:spcBef>
              <a:spcAft>
                <a:spcPct val="0"/>
              </a:spcAft>
              <a:defRPr sz="3500" b="1">
                <a:solidFill>
                  <a:srgbClr val="000066"/>
                </a:solidFill>
                <a:latin typeface="Arial" charset="0"/>
                <a:cs typeface="Arial" charset="0"/>
              </a:defRPr>
            </a:lvl6pPr>
            <a:lvl7pPr marL="767020" algn="ctr" defTabSz="874885" rtl="0" fontAlgn="base">
              <a:spcBef>
                <a:spcPct val="0"/>
              </a:spcBef>
              <a:spcAft>
                <a:spcPct val="0"/>
              </a:spcAft>
              <a:defRPr sz="3500" b="1">
                <a:solidFill>
                  <a:srgbClr val="000066"/>
                </a:solidFill>
                <a:latin typeface="Arial" charset="0"/>
                <a:cs typeface="Arial" charset="0"/>
              </a:defRPr>
            </a:lvl7pPr>
            <a:lvl8pPr marL="1150518" algn="ctr" defTabSz="874885" rtl="0" fontAlgn="base">
              <a:spcBef>
                <a:spcPct val="0"/>
              </a:spcBef>
              <a:spcAft>
                <a:spcPct val="0"/>
              </a:spcAft>
              <a:defRPr sz="3500" b="1">
                <a:solidFill>
                  <a:srgbClr val="000066"/>
                </a:solidFill>
                <a:latin typeface="Arial" charset="0"/>
                <a:cs typeface="Arial" charset="0"/>
              </a:defRPr>
            </a:lvl8pPr>
            <a:lvl9pPr marL="1534034" algn="ctr" defTabSz="874885" rtl="0" fontAlgn="base">
              <a:spcBef>
                <a:spcPct val="0"/>
              </a:spcBef>
              <a:spcAft>
                <a:spcPct val="0"/>
              </a:spcAft>
              <a:defRPr sz="3500" b="1">
                <a:solidFill>
                  <a:srgbClr val="000066"/>
                </a:solidFill>
                <a:latin typeface="Arial" charset="0"/>
                <a:cs typeface="Arial" charset="0"/>
              </a:defRPr>
            </a:lvl9pPr>
          </a:lstStyle>
          <a:p>
            <a:pPr algn="ctr"/>
            <a:endParaRPr lang="en-US" sz="2800" kern="0" dirty="0" smtClean="0"/>
          </a:p>
          <a:p>
            <a:pPr algn="ctr"/>
            <a:r>
              <a:rPr lang="en-US" sz="2800" b="0" kern="0" dirty="0" smtClean="0">
                <a:solidFill>
                  <a:schemeClr val="tx1"/>
                </a:solidFill>
                <a:latin typeface="Gill Sans MT" panose="020B0502020104020203" pitchFamily="34" charset="0"/>
              </a:rPr>
              <a:t>Regis C Choto [</a:t>
            </a:r>
            <a:r>
              <a:rPr lang="en-US" sz="2800" b="0" kern="0" dirty="0" err="1" smtClean="0">
                <a:solidFill>
                  <a:schemeClr val="tx1"/>
                </a:solidFill>
                <a:latin typeface="Gill Sans MT" panose="020B0502020104020203" pitchFamily="34" charset="0"/>
              </a:rPr>
              <a:t>MBChB</a:t>
            </a:r>
            <a:r>
              <a:rPr lang="en-US" sz="2800" b="0" kern="0" dirty="0" smtClean="0">
                <a:solidFill>
                  <a:schemeClr val="tx1"/>
                </a:solidFill>
                <a:latin typeface="Gill Sans MT" panose="020B0502020104020203" pitchFamily="34" charset="0"/>
              </a:rPr>
              <a:t>, MPH (</a:t>
            </a:r>
            <a:r>
              <a:rPr lang="en-US" sz="2800" b="0" kern="0" dirty="0" err="1" smtClean="0">
                <a:solidFill>
                  <a:schemeClr val="tx1"/>
                </a:solidFill>
                <a:latin typeface="Gill Sans MT" panose="020B0502020104020203" pitchFamily="34" charset="0"/>
              </a:rPr>
              <a:t>uz</a:t>
            </a:r>
            <a:r>
              <a:rPr lang="en-US" sz="2800" b="0" kern="0" dirty="0" smtClean="0">
                <a:solidFill>
                  <a:schemeClr val="tx1"/>
                </a:solidFill>
                <a:latin typeface="Gill Sans MT" panose="020B0502020104020203" pitchFamily="34" charset="0"/>
              </a:rPr>
              <a:t>)]</a:t>
            </a:r>
          </a:p>
          <a:p>
            <a:pPr algn="ctr"/>
            <a:r>
              <a:rPr lang="en-ZW" sz="2800" b="0" kern="0" dirty="0">
                <a:solidFill>
                  <a:schemeClr val="tx1"/>
                </a:solidFill>
                <a:latin typeface="Gill Sans MT" panose="020B0502020104020203" pitchFamily="34" charset="0"/>
              </a:rPr>
              <a:t>National ART </a:t>
            </a:r>
            <a:r>
              <a:rPr lang="en-ZW" sz="2800" b="0" kern="0" dirty="0" smtClean="0">
                <a:solidFill>
                  <a:schemeClr val="tx1"/>
                </a:solidFill>
                <a:latin typeface="Gill Sans MT" panose="020B0502020104020203" pitchFamily="34" charset="0"/>
              </a:rPr>
              <a:t>Coordinator</a:t>
            </a:r>
          </a:p>
          <a:p>
            <a:pPr algn="ctr"/>
            <a:r>
              <a:rPr lang="en-ZW" sz="2800" b="0" kern="0" dirty="0" smtClean="0">
                <a:solidFill>
                  <a:schemeClr val="tx1"/>
                </a:solidFill>
                <a:latin typeface="Gill Sans MT" panose="020B0502020104020203" pitchFamily="34" charset="0"/>
              </a:rPr>
              <a:t>Ministry</a:t>
            </a:r>
            <a:r>
              <a:rPr lang="en-ZW" sz="2800" b="0" kern="0" dirty="0">
                <a:solidFill>
                  <a:schemeClr val="tx1"/>
                </a:solidFill>
                <a:latin typeface="Gill Sans MT" panose="020B0502020104020203" pitchFamily="34" charset="0"/>
              </a:rPr>
              <a:t> of Health and Child </a:t>
            </a:r>
            <a:r>
              <a:rPr lang="en-ZW" sz="2800" b="0" kern="0" dirty="0" smtClean="0">
                <a:solidFill>
                  <a:schemeClr val="tx1"/>
                </a:solidFill>
                <a:latin typeface="Gill Sans MT" panose="020B0502020104020203" pitchFamily="34" charset="0"/>
              </a:rPr>
              <a:t>Care, Zimbabwe</a:t>
            </a:r>
          </a:p>
          <a:p>
            <a:pPr algn="ctr"/>
            <a:r>
              <a:rPr lang="en-ZW" sz="2800" b="0" kern="0" dirty="0" smtClean="0">
                <a:solidFill>
                  <a:schemeClr val="tx1"/>
                </a:solidFill>
                <a:latin typeface="Gill Sans MT" panose="020B0502020104020203" pitchFamily="34" charset="0"/>
              </a:rPr>
              <a:t>WHO Satellite Session, IAS 2018</a:t>
            </a:r>
            <a:r>
              <a:rPr lang="en-US" sz="2800" b="0" kern="0" dirty="0" smtClean="0">
                <a:solidFill>
                  <a:schemeClr val="tx1"/>
                </a:solidFill>
                <a:latin typeface="Gill Sans MT" panose="020B0502020104020203" pitchFamily="34" charset="0"/>
              </a:rPr>
              <a:t> Amsterdam, Netherlands</a:t>
            </a:r>
          </a:p>
          <a:p>
            <a:pPr algn="ctr"/>
            <a:r>
              <a:rPr lang="en-US" sz="2800" b="0" kern="0" dirty="0" smtClean="0">
                <a:solidFill>
                  <a:schemeClr val="tx1"/>
                </a:solidFill>
                <a:latin typeface="Gill Sans MT" panose="020B0502020104020203" pitchFamily="34" charset="0"/>
              </a:rPr>
              <a:t>27 July 2018</a:t>
            </a:r>
            <a:r>
              <a:rPr lang="en-US" sz="2800" kern="0" dirty="0">
                <a:latin typeface="Gill Sans MT" panose="020B0502020104020203" pitchFamily="34" charset="0"/>
              </a:rPr>
              <a:t/>
            </a:r>
            <a:br>
              <a:rPr lang="en-US" sz="2800" kern="0" dirty="0">
                <a:latin typeface="Gill Sans MT" panose="020B0502020104020203" pitchFamily="34" charset="0"/>
              </a:rPr>
            </a:br>
            <a:r>
              <a:rPr lang="en-US" sz="2800" kern="0" dirty="0" smtClean="0">
                <a:solidFill>
                  <a:srgbClr val="FF0000"/>
                </a:solidFill>
                <a:latin typeface="Gill Sans MT" panose="020B0502020104020203" pitchFamily="34" charset="0"/>
              </a:rPr>
              <a:t>NO CONFLICT OF INTEREST, NO DISCLOSURES</a:t>
            </a:r>
            <a:endParaRPr lang="en-US" sz="2800" kern="0" dirty="0">
              <a:solidFill>
                <a:srgbClr val="FF0000"/>
              </a:solidFill>
              <a:latin typeface="Gill Sans MT" panose="020B0502020104020203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336" y="19269"/>
            <a:ext cx="1379340" cy="1775614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271463" y="114301"/>
            <a:ext cx="9853737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Monitoring the 3 90’s, The Next Frontier: From Surveys to Routine Data to Build Cascade Monitoring at Local Level</a:t>
            </a:r>
            <a:r>
              <a:rPr lang="en-US" sz="2800" dirty="0"/>
              <a:t/>
            </a:r>
            <a:br>
              <a:rPr lang="en-US" sz="2800" dirty="0"/>
            </a:br>
            <a:endParaRPr lang="en-ZW" sz="2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92544" y="193576"/>
            <a:ext cx="1199456" cy="14288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93074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5360" y="196614"/>
            <a:ext cx="11629113" cy="562154"/>
          </a:xfrm>
        </p:spPr>
        <p:txBody>
          <a:bodyPr>
            <a:noAutofit/>
          </a:bodyPr>
          <a:lstStyle/>
          <a:p>
            <a:pPr algn="ctr"/>
            <a:r>
              <a:rPr lang="en-ZW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Missed Opportunities in the National  </a:t>
            </a:r>
            <a:r>
              <a:rPr lang="en-ZW" sz="2800" b="1" dirty="0">
                <a:latin typeface="Arial" panose="020B0604020202020204" pitchFamily="34" charset="0"/>
                <a:cs typeface="Arial" panose="020B0604020202020204" pitchFamily="34" charset="0"/>
              </a:rPr>
              <a:t>PMTCT </a:t>
            </a:r>
            <a:r>
              <a:rPr lang="en-ZW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Care Cascade…..</a:t>
            </a:r>
            <a:endParaRPr lang="en-ZW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80303" y="1747157"/>
            <a:ext cx="11784170" cy="4223036"/>
          </a:xfrm>
          <a:prstGeom prst="rect">
            <a:avLst/>
          </a:prstGeom>
          <a:ln w="25400">
            <a:solidFill>
              <a:schemeClr val="tx1"/>
            </a:solidFill>
          </a:ln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53641" y="2701835"/>
            <a:ext cx="374539" cy="6442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3761" y="1425028"/>
            <a:ext cx="374539" cy="6442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1464" y="5970193"/>
            <a:ext cx="1152128" cy="887807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3408752" y="1193932"/>
            <a:ext cx="532709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ZW" b="1" dirty="0">
                <a:latin typeface="Arial" panose="020B0604020202020204" pitchFamily="34" charset="0"/>
                <a:cs typeface="Arial" panose="020B0604020202020204" pitchFamily="34" charset="0"/>
              </a:rPr>
              <a:t>National  PMTCT </a:t>
            </a:r>
            <a:r>
              <a:rPr lang="en-ZW" b="1" dirty="0" smtClean="0">
                <a:latin typeface="Arial" panose="020B0604020202020204" pitchFamily="34" charset="0"/>
                <a:cs typeface="Arial" panose="020B0604020202020204" pitchFamily="34" charset="0"/>
              </a:rPr>
              <a:t>Care Cascade</a:t>
            </a:r>
            <a:r>
              <a:rPr lang="en-ZW" b="1" dirty="0">
                <a:latin typeface="Arial" panose="020B0604020202020204" pitchFamily="34" charset="0"/>
                <a:cs typeface="Arial" panose="020B0604020202020204" pitchFamily="34" charset="0"/>
              </a:rPr>
              <a:t>, Jan - Mar 2018</a:t>
            </a:r>
            <a:endParaRPr lang="en-ZW" dirty="0"/>
          </a:p>
        </p:txBody>
      </p:sp>
    </p:spTree>
    <p:extLst>
      <p:ext uri="{BB962C8B-B14F-4D97-AF65-F5344CB8AC3E}">
        <p14:creationId xmlns:p14="http://schemas.microsoft.com/office/powerpoint/2010/main" val="39338513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1385" y="235667"/>
            <a:ext cx="11321562" cy="600790"/>
          </a:xfrm>
        </p:spPr>
        <p:txBody>
          <a:bodyPr>
            <a:normAutofit/>
          </a:bodyPr>
          <a:lstStyle/>
          <a:p>
            <a:pPr algn="ctr"/>
            <a:r>
              <a:rPr lang="en-ZW" sz="2800" b="1" dirty="0" smtClean="0"/>
              <a:t>Missed Opportunities in the National HIV Exposed Infant Care Cascade…</a:t>
            </a:r>
            <a:endParaRPr lang="en-ZW" sz="2800" b="1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41668" y="836457"/>
            <a:ext cx="11212132" cy="5340506"/>
          </a:xfrm>
        </p:spPr>
        <p:txBody>
          <a:bodyPr/>
          <a:lstStyle/>
          <a:p>
            <a:endParaRPr lang="en-ZW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1384" y="1834367"/>
            <a:ext cx="11321563" cy="4342596"/>
          </a:xfrm>
          <a:prstGeom prst="rect">
            <a:avLst/>
          </a:prstGeom>
          <a:noFill/>
          <a:ln w="25400">
            <a:solidFill>
              <a:schemeClr val="tx1"/>
            </a:solidFill>
          </a:ln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71846" y="1512238"/>
            <a:ext cx="374539" cy="6442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3901" y="1618226"/>
            <a:ext cx="374539" cy="6442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1464" y="5970193"/>
            <a:ext cx="1152128" cy="887807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3072759" y="1243328"/>
            <a:ext cx="588411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ZW" b="1" dirty="0"/>
              <a:t>National HIV Exposed Infant Cascade, Jan - Mar 2018</a:t>
            </a:r>
            <a:endParaRPr lang="en-ZW" dirty="0"/>
          </a:p>
        </p:txBody>
      </p:sp>
    </p:spTree>
    <p:extLst>
      <p:ext uri="{BB962C8B-B14F-4D97-AF65-F5344CB8AC3E}">
        <p14:creationId xmlns:p14="http://schemas.microsoft.com/office/powerpoint/2010/main" val="4450754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W" sz="3600" dirty="0" smtClean="0"/>
              <a:t>Missed Opportunities in National </a:t>
            </a:r>
            <a:r>
              <a:rPr lang="en-ZW" sz="3600" dirty="0"/>
              <a:t>HIV Testing Services Cascade, Jan – Mar 2018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63372357"/>
              </p:ext>
            </p:extLst>
          </p:nvPr>
        </p:nvGraphicFramePr>
        <p:xfrm>
          <a:off x="590550" y="1238271"/>
          <a:ext cx="10978058" cy="442297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Curved Down Arrow 4"/>
          <p:cNvSpPr/>
          <p:nvPr/>
        </p:nvSpPr>
        <p:spPr>
          <a:xfrm rot="2753615">
            <a:off x="7174217" y="2859715"/>
            <a:ext cx="1975222" cy="830968"/>
          </a:xfrm>
          <a:prstGeom prst="curvedDownArrow">
            <a:avLst/>
          </a:prstGeom>
          <a:solidFill>
            <a:srgbClr val="FF0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endParaRPr lang="en-US"/>
          </a:p>
        </p:txBody>
      </p:sp>
      <p:pic>
        <p:nvPicPr>
          <p:cNvPr id="6" name="Picture 5" descr="Related imag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36163" y="2377867"/>
            <a:ext cx="571463" cy="493839"/>
          </a:xfrm>
          <a:prstGeom prst="rect">
            <a:avLst/>
          </a:prstGeom>
          <a:noFill/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91944" y="2448581"/>
            <a:ext cx="374539" cy="6442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Curved Down Arrow 7"/>
          <p:cNvSpPr/>
          <p:nvPr/>
        </p:nvSpPr>
        <p:spPr>
          <a:xfrm rot="1521565">
            <a:off x="9168872" y="4274020"/>
            <a:ext cx="992232" cy="449889"/>
          </a:xfrm>
          <a:prstGeom prst="curvedDownArrow">
            <a:avLst/>
          </a:prstGeom>
          <a:solidFill>
            <a:srgbClr val="FF0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05958" y="3592007"/>
            <a:ext cx="374539" cy="6442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5624986" y="3061543"/>
            <a:ext cx="49997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W" sz="1600" dirty="0" smtClean="0">
                <a:solidFill>
                  <a:srgbClr val="FF0000"/>
                </a:solidFill>
              </a:rPr>
              <a:t>1%</a:t>
            </a:r>
            <a:endParaRPr lang="en-ZW" sz="1600" dirty="0">
              <a:solidFill>
                <a:srgbClr val="FF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9342681" y="4245150"/>
            <a:ext cx="9144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W" sz="1600" dirty="0" smtClean="0">
                <a:solidFill>
                  <a:srgbClr val="FF0000"/>
                </a:solidFill>
              </a:rPr>
              <a:t>18%</a:t>
            </a:r>
            <a:endParaRPr lang="en-ZW" sz="1600" dirty="0">
              <a:solidFill>
                <a:srgbClr val="FF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766294" y="2873554"/>
            <a:ext cx="6123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W" dirty="0" smtClean="0">
                <a:solidFill>
                  <a:srgbClr val="FF0000"/>
                </a:solidFill>
              </a:rPr>
              <a:t>6%</a:t>
            </a:r>
            <a:endParaRPr lang="en-ZW" dirty="0">
              <a:solidFill>
                <a:srgbClr val="FF00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9912424" y="5670135"/>
            <a:ext cx="175106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W" sz="1200" dirty="0" smtClean="0"/>
              <a:t>Source: MOHCC, 2018</a:t>
            </a:r>
            <a:endParaRPr lang="en-ZW" sz="1200" dirty="0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1464" y="5970193"/>
            <a:ext cx="1152128" cy="887807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 bwMode="auto">
          <a:xfrm>
            <a:off x="8832304" y="929327"/>
            <a:ext cx="3359695" cy="2653551"/>
          </a:xfrm>
          <a:prstGeom prst="rect">
            <a:avLst/>
          </a:prstGeom>
          <a:solidFill>
            <a:schemeClr val="bg1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1042988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ZW" sz="1600" b="1" i="0" u="none" strike="noStrike" cap="none" normalizeH="0" baseline="0" dirty="0" smtClean="0">
                <a:ln>
                  <a:noFill/>
                </a:ln>
                <a:solidFill>
                  <a:srgbClr val="000066"/>
                </a:solidFill>
                <a:effectLst/>
                <a:latin typeface="Arial" charset="0"/>
                <a:cs typeface="Arial" charset="0"/>
              </a:rPr>
              <a:t>Adoption of innovative integrated HTS approaches</a:t>
            </a:r>
            <a:r>
              <a:rPr kumimoji="0" lang="en-ZW" sz="1600" b="1" i="0" u="none" strike="noStrike" cap="none" normalizeH="0" dirty="0" smtClean="0">
                <a:ln>
                  <a:noFill/>
                </a:ln>
                <a:solidFill>
                  <a:srgbClr val="000066"/>
                </a:solidFill>
                <a:effectLst/>
                <a:latin typeface="Arial" charset="0"/>
                <a:cs typeface="Arial" charset="0"/>
              </a:rPr>
              <a:t> to improve linkages to care &amp; yield</a:t>
            </a:r>
          </a:p>
          <a:p>
            <a:pPr marL="0" marR="0" indent="0" algn="l" defTabSz="1042988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en-ZW" sz="1400" b="1" dirty="0">
                <a:solidFill>
                  <a:srgbClr val="000066"/>
                </a:solidFill>
                <a:latin typeface="Arial" charset="0"/>
                <a:cs typeface="Arial" charset="0"/>
              </a:rPr>
              <a:t> </a:t>
            </a:r>
            <a:r>
              <a:rPr lang="en-ZW" sz="1400" b="1" dirty="0" smtClean="0">
                <a:solidFill>
                  <a:srgbClr val="000066"/>
                </a:solidFill>
                <a:latin typeface="Arial" charset="0"/>
                <a:cs typeface="Arial" charset="0"/>
              </a:rPr>
              <a:t>  - I</a:t>
            </a:r>
            <a:r>
              <a:rPr kumimoji="0" lang="en-ZW" sz="1400" b="1" i="0" u="none" strike="noStrike" cap="none" normalizeH="0" dirty="0" smtClean="0">
                <a:ln>
                  <a:noFill/>
                </a:ln>
                <a:solidFill>
                  <a:srgbClr val="000066"/>
                </a:solidFill>
                <a:effectLst/>
                <a:latin typeface="Arial" charset="0"/>
                <a:cs typeface="Arial" charset="0"/>
              </a:rPr>
              <a:t>ndex case testing</a:t>
            </a:r>
          </a:p>
          <a:p>
            <a:pPr marR="0" algn="l" defTabSz="1042988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en-ZW" sz="1400" b="1" dirty="0" smtClean="0">
                <a:solidFill>
                  <a:srgbClr val="000066"/>
                </a:solidFill>
                <a:latin typeface="Arial" charset="0"/>
                <a:cs typeface="Arial" charset="0"/>
              </a:rPr>
              <a:t>   - HIV Self Testing (HTS)</a:t>
            </a:r>
          </a:p>
          <a:p>
            <a:pPr marR="0" algn="l" defTabSz="1042988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en-ZW" sz="1400" b="1" dirty="0">
                <a:solidFill>
                  <a:srgbClr val="000066"/>
                </a:solidFill>
                <a:latin typeface="Arial" charset="0"/>
                <a:cs typeface="Arial" charset="0"/>
              </a:rPr>
              <a:t> </a:t>
            </a:r>
            <a:r>
              <a:rPr lang="en-ZW" sz="1400" b="1" dirty="0" smtClean="0">
                <a:solidFill>
                  <a:srgbClr val="000066"/>
                </a:solidFill>
                <a:latin typeface="Arial" charset="0"/>
                <a:cs typeface="Arial" charset="0"/>
              </a:rPr>
              <a:t>  - Moonlight HTS</a:t>
            </a:r>
          </a:p>
          <a:p>
            <a:pPr marR="0" algn="l" defTabSz="1042988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n-ZW" sz="1400" b="1" i="0" u="none" strike="noStrike" cap="none" normalizeH="0" dirty="0" smtClean="0">
                <a:ln>
                  <a:noFill/>
                </a:ln>
                <a:solidFill>
                  <a:srgbClr val="000066"/>
                </a:solidFill>
                <a:effectLst/>
                <a:latin typeface="Arial" charset="0"/>
                <a:cs typeface="Arial" charset="0"/>
              </a:rPr>
              <a:t>   - Family centred approaches (FCA)</a:t>
            </a:r>
          </a:p>
          <a:p>
            <a:pPr marL="0" marR="0" indent="0" algn="l" defTabSz="1042988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ZW" sz="1400" b="1" i="0" u="none" strike="noStrike" cap="none" normalizeH="0" baseline="0" dirty="0" smtClean="0">
                <a:ln>
                  <a:noFill/>
                </a:ln>
                <a:solidFill>
                  <a:srgbClr val="000066"/>
                </a:solidFill>
                <a:effectLst/>
                <a:latin typeface="Arial" charset="0"/>
                <a:cs typeface="Arial" charset="0"/>
              </a:rPr>
              <a:t>   -</a:t>
            </a:r>
            <a:r>
              <a:rPr kumimoji="0" lang="en-ZW" sz="1400" b="1" i="0" u="none" strike="noStrike" cap="none" normalizeH="0" dirty="0" smtClean="0">
                <a:ln>
                  <a:noFill/>
                </a:ln>
                <a:solidFill>
                  <a:srgbClr val="000066"/>
                </a:solidFill>
                <a:effectLst/>
                <a:latin typeface="Arial" charset="0"/>
                <a:cs typeface="Arial" charset="0"/>
              </a:rPr>
              <a:t> Targeted PITC</a:t>
            </a:r>
            <a:endParaRPr kumimoji="0" lang="en-ZW" sz="1400" b="1" i="0" u="none" strike="noStrike" cap="none" normalizeH="0" baseline="0" dirty="0" smtClean="0">
              <a:ln>
                <a:noFill/>
              </a:ln>
              <a:solidFill>
                <a:srgbClr val="000066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15" name="Right Brace 14"/>
          <p:cNvSpPr/>
          <p:nvPr/>
        </p:nvSpPr>
        <p:spPr bwMode="auto">
          <a:xfrm>
            <a:off x="8508128" y="1421335"/>
            <a:ext cx="72008" cy="1450371"/>
          </a:xfrm>
          <a:prstGeom prst="rightBrace">
            <a:avLst/>
          </a:pr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1042988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ZW" sz="3900" b="1" i="0" u="none" strike="noStrike" cap="none" normalizeH="0" baseline="0" smtClean="0">
              <a:ln>
                <a:noFill/>
              </a:ln>
              <a:solidFill>
                <a:srgbClr val="000066"/>
              </a:solidFill>
              <a:effectLst/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229249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3" name="Shape 363"/>
          <p:cNvSpPr txBox="1">
            <a:spLocks noGrp="1"/>
          </p:cNvSpPr>
          <p:nvPr>
            <p:ph type="title"/>
          </p:nvPr>
        </p:nvSpPr>
        <p:spPr>
          <a:xfrm>
            <a:off x="643466" y="200125"/>
            <a:ext cx="10997150" cy="6159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959"/>
              <a:buFont typeface="Calibri"/>
              <a:buNone/>
            </a:pPr>
            <a:r>
              <a:rPr lang="en-ZW" sz="2800" i="0" u="none" strike="noStrike" cap="none" dirty="0" smtClean="0">
                <a:solidFill>
                  <a:schemeClr val="tx1"/>
                </a:solidFill>
                <a:ea typeface="Calibri"/>
                <a:sym typeface="Calibri"/>
              </a:rPr>
              <a:t>Variations along t</a:t>
            </a:r>
            <a:r>
              <a:rPr lang="en-ZW" sz="2800" dirty="0" smtClean="0">
                <a:solidFill>
                  <a:schemeClr val="tx1"/>
                </a:solidFill>
                <a:ea typeface="Calibri"/>
                <a:sym typeface="Calibri"/>
              </a:rPr>
              <a:t>he HIV Treatment &amp; </a:t>
            </a:r>
            <a:r>
              <a:rPr lang="en-ZW" sz="2800" i="0" u="none" strike="noStrike" cap="none" dirty="0" smtClean="0">
                <a:solidFill>
                  <a:schemeClr val="tx1"/>
                </a:solidFill>
                <a:ea typeface="Calibri"/>
                <a:sym typeface="Calibri"/>
              </a:rPr>
              <a:t>Care Cascade across Provinces…</a:t>
            </a:r>
            <a:endParaRPr sz="2800" i="0" u="none" strike="noStrike" cap="none" dirty="0">
              <a:solidFill>
                <a:schemeClr val="tx1"/>
              </a:solidFill>
              <a:ea typeface="Calibri"/>
              <a:sym typeface="Calibri"/>
            </a:endParaRPr>
          </a:p>
        </p:txBody>
      </p:sp>
      <p:graphicFrame>
        <p:nvGraphicFramePr>
          <p:cNvPr id="5" name="Chart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1777662"/>
              </p:ext>
            </p:extLst>
          </p:nvPr>
        </p:nvGraphicFramePr>
        <p:xfrm>
          <a:off x="412955" y="1513686"/>
          <a:ext cx="11582399" cy="424020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Rectangle 1"/>
          <p:cNvSpPr/>
          <p:nvPr/>
        </p:nvSpPr>
        <p:spPr bwMode="auto">
          <a:xfrm>
            <a:off x="1415480" y="1484782"/>
            <a:ext cx="4248472" cy="3600401"/>
          </a:xfrm>
          <a:prstGeom prst="rect">
            <a:avLst/>
          </a:prstGeom>
          <a:noFill/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1042988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ZW" sz="3900" b="1" i="0" u="none" strike="noStrike" cap="none" normalizeH="0" baseline="0" smtClean="0">
              <a:ln>
                <a:noFill/>
              </a:ln>
              <a:solidFill>
                <a:srgbClr val="000066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0272464" y="5733256"/>
            <a:ext cx="162704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ZW" sz="1200" dirty="0" smtClean="0"/>
              <a:t>Source: MOHCC, 2018</a:t>
            </a:r>
            <a:endParaRPr lang="en-ZW" sz="1200" dirty="0"/>
          </a:p>
        </p:txBody>
      </p:sp>
      <p:sp>
        <p:nvSpPr>
          <p:cNvPr id="4" name="Rectangle 3"/>
          <p:cNvSpPr/>
          <p:nvPr/>
        </p:nvSpPr>
        <p:spPr>
          <a:xfrm>
            <a:off x="3478590" y="1144354"/>
            <a:ext cx="489614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ZW" dirty="0">
                <a:ea typeface="Calibri"/>
                <a:cs typeface="Calibri"/>
                <a:sym typeface="Calibri"/>
              </a:rPr>
              <a:t>ART Initiation Cascades by Province, </a:t>
            </a:r>
            <a:r>
              <a:rPr lang="en-ZW" dirty="0"/>
              <a:t>Jan-Mar </a:t>
            </a:r>
            <a:r>
              <a:rPr lang="en-ZW" dirty="0">
                <a:ea typeface="Calibri"/>
                <a:cs typeface="Calibri"/>
                <a:sym typeface="Calibri"/>
              </a:rPr>
              <a:t>2018</a:t>
            </a:r>
            <a:endParaRPr lang="en-ZW" dirty="0"/>
          </a:p>
        </p:txBody>
      </p:sp>
    </p:spTree>
    <p:extLst>
      <p:ext uri="{BB962C8B-B14F-4D97-AF65-F5344CB8AC3E}">
        <p14:creationId xmlns:p14="http://schemas.microsoft.com/office/powerpoint/2010/main" val="2691529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3353" y="0"/>
            <a:ext cx="11665296" cy="1052736"/>
          </a:xfrm>
        </p:spPr>
        <p:txBody>
          <a:bodyPr/>
          <a:lstStyle/>
          <a:p>
            <a:r>
              <a:rPr lang="en-ZW" sz="3600" dirty="0" smtClean="0"/>
              <a:t>Variations in HIV Testing Services Cascades across districts ….</a:t>
            </a:r>
            <a:endParaRPr lang="en-ZW" sz="3600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82746090"/>
              </p:ext>
            </p:extLst>
          </p:nvPr>
        </p:nvGraphicFramePr>
        <p:xfrm>
          <a:off x="590550" y="1700808"/>
          <a:ext cx="11055350" cy="429200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1464" y="5970193"/>
            <a:ext cx="1152128" cy="887807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3554256" y="1331476"/>
            <a:ext cx="514140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ZW" dirty="0"/>
              <a:t>District HIV Testing Services Cascade, Jan - Mar 2018</a:t>
            </a:r>
          </a:p>
        </p:txBody>
      </p:sp>
      <p:sp>
        <p:nvSpPr>
          <p:cNvPr id="3" name="Rectangle 2"/>
          <p:cNvSpPr/>
          <p:nvPr/>
        </p:nvSpPr>
        <p:spPr bwMode="auto">
          <a:xfrm>
            <a:off x="4079776" y="2070140"/>
            <a:ext cx="1994520" cy="2078940"/>
          </a:xfrm>
          <a:prstGeom prst="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1042988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900" b="1" i="0" u="none" strike="noStrike" cap="none" normalizeH="0" baseline="0" smtClean="0">
              <a:ln>
                <a:noFill/>
              </a:ln>
              <a:solidFill>
                <a:srgbClr val="000066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7" name="Rectangle 6"/>
          <p:cNvSpPr/>
          <p:nvPr/>
        </p:nvSpPr>
        <p:spPr bwMode="auto">
          <a:xfrm>
            <a:off x="7320136" y="2070140"/>
            <a:ext cx="1994520" cy="2078940"/>
          </a:xfrm>
          <a:prstGeom prst="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1042988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900" b="1" i="0" u="none" strike="noStrike" cap="none" normalizeH="0" baseline="0" smtClean="0">
              <a:ln>
                <a:noFill/>
              </a:ln>
              <a:solidFill>
                <a:srgbClr val="000066"/>
              </a:solidFill>
              <a:effectLst/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267126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10"/>
          <a:stretch>
            <a:fillRect/>
          </a:stretch>
        </p:blipFill>
        <p:spPr bwMode="auto">
          <a:xfrm>
            <a:off x="7320136" y="1700808"/>
            <a:ext cx="4332897" cy="3306187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843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3347" y="1436914"/>
            <a:ext cx="6476749" cy="4368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844" name="TextBox 1"/>
          <p:cNvSpPr txBox="1">
            <a:spLocks noChangeArrowheads="1"/>
          </p:cNvSpPr>
          <p:nvPr/>
        </p:nvSpPr>
        <p:spPr bwMode="auto">
          <a:xfrm>
            <a:off x="119336" y="117058"/>
            <a:ext cx="11953328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Segoe UI Semilight" panose="020B0402040204020203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Segoe UI Semilight" panose="020B0402040204020203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Segoe UI Semilight" panose="020B0402040204020203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Segoe UI Semilight" panose="020B0402040204020203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Segoe UI Semilight" panose="020B0402040204020203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Segoe UI Semilight" panose="020B0402040204020203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Segoe UI Semilight" panose="020B0402040204020203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Segoe UI Semilight" panose="020B0402040204020203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Segoe UI Semilight" panose="020B0402040204020203" pitchFamily="34" charset="0"/>
              </a:defRPr>
            </a:lvl9pPr>
          </a:lstStyle>
          <a:p>
            <a:pPr algn="ctr" defTabSz="727432">
              <a:lnSpc>
                <a:spcPct val="100000"/>
              </a:lnSpc>
              <a:spcBef>
                <a:spcPct val="0"/>
              </a:spcBef>
              <a:buNone/>
            </a:pPr>
            <a:r>
              <a:rPr lang="fr-CH" altLang="en-US" sz="2000" dirty="0">
                <a:solidFill>
                  <a:srgbClr val="000000"/>
                </a:solidFill>
                <a:latin typeface="+mj-lt"/>
              </a:rPr>
              <a:t> </a:t>
            </a:r>
            <a:r>
              <a:rPr lang="fr-CH" altLang="en-US" b="1" dirty="0" err="1" smtClean="0">
                <a:solidFill>
                  <a:srgbClr val="000000"/>
                </a:solidFill>
                <a:latin typeface="+mj-lt"/>
              </a:rPr>
              <a:t>With</a:t>
            </a:r>
            <a:r>
              <a:rPr lang="fr-CH" altLang="en-US" b="1" dirty="0" smtClean="0">
                <a:solidFill>
                  <a:srgbClr val="000000"/>
                </a:solidFill>
                <a:latin typeface="+mj-lt"/>
              </a:rPr>
              <a:t> roll out of ePMS, routine </a:t>
            </a:r>
            <a:r>
              <a:rPr lang="fr-CH" altLang="en-US" b="1" dirty="0" err="1" smtClean="0">
                <a:solidFill>
                  <a:srgbClr val="000000"/>
                </a:solidFill>
                <a:latin typeface="+mj-lt"/>
              </a:rPr>
              <a:t>tracking</a:t>
            </a:r>
            <a:r>
              <a:rPr lang="fr-CH" altLang="en-US" b="1" dirty="0" smtClean="0">
                <a:solidFill>
                  <a:srgbClr val="000000"/>
                </a:solidFill>
                <a:latin typeface="+mj-lt"/>
              </a:rPr>
              <a:t> of ART </a:t>
            </a:r>
            <a:r>
              <a:rPr lang="fr-CH" altLang="en-US" b="1" dirty="0" err="1" smtClean="0">
                <a:solidFill>
                  <a:srgbClr val="000000"/>
                </a:solidFill>
                <a:latin typeface="+mj-lt"/>
              </a:rPr>
              <a:t>retention</a:t>
            </a:r>
            <a:r>
              <a:rPr lang="fr-CH" altLang="en-US" b="1" dirty="0" smtClean="0">
                <a:solidFill>
                  <a:srgbClr val="000000"/>
                </a:solidFill>
                <a:latin typeface="+mj-lt"/>
              </a:rPr>
              <a:t> rates </a:t>
            </a:r>
            <a:r>
              <a:rPr lang="fr-CH" altLang="en-US" b="1" dirty="0" err="1" smtClean="0">
                <a:solidFill>
                  <a:srgbClr val="000000"/>
                </a:solidFill>
                <a:latin typeface="+mj-lt"/>
              </a:rPr>
              <a:t>among</a:t>
            </a:r>
            <a:r>
              <a:rPr lang="fr-CH" altLang="en-US" b="1" dirty="0" smtClean="0">
                <a:solidFill>
                  <a:srgbClr val="000000"/>
                </a:solidFill>
                <a:latin typeface="+mj-lt"/>
              </a:rPr>
              <a:t> clients on ART </a:t>
            </a:r>
            <a:r>
              <a:rPr lang="fr-CH" altLang="en-US" b="1" dirty="0" err="1" smtClean="0">
                <a:solidFill>
                  <a:srgbClr val="000000"/>
                </a:solidFill>
                <a:latin typeface="+mj-lt"/>
              </a:rPr>
              <a:t>now</a:t>
            </a:r>
            <a:r>
              <a:rPr lang="fr-CH" altLang="en-US" b="1" dirty="0" smtClean="0">
                <a:solidFill>
                  <a:srgbClr val="000000"/>
                </a:solidFill>
                <a:latin typeface="+mj-lt"/>
              </a:rPr>
              <a:t> possible &amp; </a:t>
            </a:r>
            <a:r>
              <a:rPr lang="fr-CH" altLang="en-US" b="1" dirty="0" err="1" smtClean="0">
                <a:solidFill>
                  <a:srgbClr val="000000"/>
                </a:solidFill>
                <a:latin typeface="+mj-lt"/>
              </a:rPr>
              <a:t>being</a:t>
            </a:r>
            <a:r>
              <a:rPr lang="fr-CH" altLang="en-US" b="1" dirty="0" smtClean="0">
                <a:solidFill>
                  <a:srgbClr val="000000"/>
                </a:solidFill>
                <a:latin typeface="+mj-lt"/>
              </a:rPr>
              <a:t> </a:t>
            </a:r>
            <a:r>
              <a:rPr lang="fr-CH" altLang="en-US" b="1" dirty="0" err="1" smtClean="0">
                <a:solidFill>
                  <a:srgbClr val="000000"/>
                </a:solidFill>
                <a:latin typeface="+mj-lt"/>
              </a:rPr>
              <a:t>implemented</a:t>
            </a:r>
            <a:r>
              <a:rPr lang="fr-CH" altLang="en-US" b="1" dirty="0" smtClean="0">
                <a:solidFill>
                  <a:srgbClr val="000000"/>
                </a:solidFill>
                <a:latin typeface="+mj-lt"/>
              </a:rPr>
              <a:t> </a:t>
            </a:r>
            <a:r>
              <a:rPr lang="fr-CH" altLang="en-US" b="1" dirty="0" err="1" smtClean="0">
                <a:solidFill>
                  <a:srgbClr val="000000"/>
                </a:solidFill>
                <a:latin typeface="+mj-lt"/>
              </a:rPr>
              <a:t>periodically</a:t>
            </a:r>
            <a:r>
              <a:rPr lang="fr-CH" altLang="en-US" b="1" dirty="0" smtClean="0">
                <a:solidFill>
                  <a:srgbClr val="000000"/>
                </a:solidFill>
                <a:latin typeface="+mj-lt"/>
              </a:rPr>
              <a:t> ….  </a:t>
            </a:r>
            <a:endParaRPr lang="en-US" altLang="en-US" b="1" dirty="0">
              <a:solidFill>
                <a:srgbClr val="333399">
                  <a:lumMod val="75000"/>
                </a:srgbClr>
              </a:solidFill>
              <a:latin typeface="+mj-lt"/>
            </a:endParaRPr>
          </a:p>
        </p:txBody>
      </p:sp>
      <p:sp>
        <p:nvSpPr>
          <p:cNvPr id="35845" name="TextBox 4"/>
          <p:cNvSpPr txBox="1">
            <a:spLocks noChangeArrowheads="1"/>
          </p:cNvSpPr>
          <p:nvPr/>
        </p:nvSpPr>
        <p:spPr bwMode="auto">
          <a:xfrm>
            <a:off x="8760296" y="5058528"/>
            <a:ext cx="3697676" cy="288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Segoe UI Semilight" panose="020B0402040204020203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Segoe UI Semilight" panose="020B0402040204020203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Segoe UI Semilight" panose="020B0402040204020203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Segoe UI Semilight" panose="020B0402040204020203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Segoe UI Semilight" panose="020B0402040204020203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Segoe UI Semilight" panose="020B0402040204020203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Segoe UI Semilight" panose="020B0402040204020203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Segoe UI Semilight" panose="020B0402040204020203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Segoe UI Semilight" panose="020B0402040204020203" pitchFamily="34" charset="0"/>
              </a:defRPr>
            </a:lvl9pPr>
          </a:lstStyle>
          <a:p>
            <a:pPr defTabSz="727432">
              <a:lnSpc>
                <a:spcPct val="100000"/>
              </a:lnSpc>
              <a:spcBef>
                <a:spcPct val="0"/>
              </a:spcBef>
              <a:buNone/>
            </a:pPr>
            <a:r>
              <a:rPr lang="en-US" altLang="en-US" sz="1273" dirty="0">
                <a:solidFill>
                  <a:srgbClr val="000000"/>
                </a:solidFill>
                <a:latin typeface="Calibri" panose="020F0502020204030204" pitchFamily="34" charset="0"/>
              </a:rPr>
              <a:t>Source: Zimbabwe MOHCC (</a:t>
            </a:r>
            <a:r>
              <a:rPr lang="en-US" altLang="en-US" sz="1273" dirty="0" err="1">
                <a:solidFill>
                  <a:srgbClr val="000000"/>
                </a:solidFill>
                <a:latin typeface="Calibri" panose="020F0502020204030204" pitchFamily="34" charset="0"/>
              </a:rPr>
              <a:t>ePMS</a:t>
            </a:r>
            <a:r>
              <a:rPr lang="en-US" altLang="en-US" sz="1273" dirty="0">
                <a:solidFill>
                  <a:srgbClr val="000000"/>
                </a:solidFill>
                <a:latin typeface="Calibri" panose="020F0502020204030204" pitchFamily="34" charset="0"/>
              </a:rPr>
              <a:t>), 2016</a:t>
            </a:r>
          </a:p>
        </p:txBody>
      </p:sp>
      <p:sp>
        <p:nvSpPr>
          <p:cNvPr id="35846" name="TextBox 5"/>
          <p:cNvSpPr txBox="1">
            <a:spLocks noChangeArrowheads="1"/>
          </p:cNvSpPr>
          <p:nvPr/>
        </p:nvSpPr>
        <p:spPr bwMode="auto">
          <a:xfrm>
            <a:off x="2093221" y="1209738"/>
            <a:ext cx="2999311" cy="3127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Segoe UI Semilight" panose="020B0402040204020203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Segoe UI Semilight" panose="020B0402040204020203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Segoe UI Semilight" panose="020B0402040204020203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Segoe UI Semilight" panose="020B0402040204020203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Segoe UI Semilight" panose="020B0402040204020203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Segoe UI Semilight" panose="020B0402040204020203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Segoe UI Semilight" panose="020B0402040204020203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Segoe UI Semilight" panose="020B0402040204020203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Segoe UI Semilight" panose="020B0402040204020203" pitchFamily="34" charset="0"/>
              </a:defRPr>
            </a:lvl9pPr>
          </a:lstStyle>
          <a:p>
            <a:pPr defTabSz="727432">
              <a:lnSpc>
                <a:spcPct val="100000"/>
              </a:lnSpc>
              <a:spcBef>
                <a:spcPct val="0"/>
              </a:spcBef>
              <a:buNone/>
            </a:pPr>
            <a:r>
              <a:rPr lang="en-US" altLang="en-US" sz="1432" b="1" dirty="0">
                <a:solidFill>
                  <a:srgbClr val="000000"/>
                </a:solidFill>
                <a:latin typeface="Calibri" panose="020F0502020204030204" pitchFamily="34" charset="0"/>
              </a:rPr>
              <a:t>Patient retention over time by sex</a:t>
            </a:r>
          </a:p>
        </p:txBody>
      </p:sp>
    </p:spTree>
    <p:extLst>
      <p:ext uri="{BB962C8B-B14F-4D97-AF65-F5344CB8AC3E}">
        <p14:creationId xmlns:p14="http://schemas.microsoft.com/office/powerpoint/2010/main" val="10075667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1569" y="104058"/>
            <a:ext cx="12192000" cy="749300"/>
          </a:xfrm>
        </p:spPr>
        <p:txBody>
          <a:bodyPr/>
          <a:lstStyle/>
          <a:p>
            <a:r>
              <a:rPr lang="en-ZW" sz="2000" dirty="0" smtClean="0"/>
              <a:t>With Roll Out of ePMS routine Implementation of Quality </a:t>
            </a:r>
            <a:r>
              <a:rPr lang="en-ZW" sz="2000" dirty="0"/>
              <a:t>Improvement </a:t>
            </a:r>
            <a:r>
              <a:rPr lang="en-ZW" sz="2000" dirty="0" smtClean="0"/>
              <a:t>Initiatives Enhanced... </a:t>
            </a:r>
            <a:endParaRPr lang="en-ZW" sz="2000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33353754"/>
              </p:ext>
            </p:extLst>
          </p:nvPr>
        </p:nvGraphicFramePr>
        <p:xfrm>
          <a:off x="197272" y="701839"/>
          <a:ext cx="11797456" cy="381131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Content Placeholder 2"/>
          <p:cNvSpPr txBox="1">
            <a:spLocks/>
          </p:cNvSpPr>
          <p:nvPr/>
        </p:nvSpPr>
        <p:spPr bwMode="auto">
          <a:xfrm>
            <a:off x="21569" y="4513157"/>
            <a:ext cx="12192000" cy="1508131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txBody>
          <a:bodyPr/>
          <a:lstStyle>
            <a:lvl1pPr marL="228600" indent="-228600" algn="l" rtl="0" fontAlgn="base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defTabSz="913040">
              <a:lnSpc>
                <a:spcPct val="100000"/>
              </a:lnSpc>
              <a:spcBef>
                <a:spcPct val="20000"/>
              </a:spcBef>
              <a:buFont typeface="Arial" charset="0"/>
              <a:buNone/>
              <a:defRPr/>
            </a:pPr>
            <a:r>
              <a:rPr lang="en-US" sz="1600" b="1" dirty="0">
                <a:solidFill>
                  <a:prstClr val="black"/>
                </a:solidFill>
              </a:rPr>
              <a:t>Causes for gaps:</a:t>
            </a:r>
          </a:p>
          <a:p>
            <a:pPr lvl="1" defTabSz="913040">
              <a:lnSpc>
                <a:spcPct val="100000"/>
              </a:lnSpc>
              <a:spcBef>
                <a:spcPct val="20000"/>
              </a:spcBef>
              <a:defRPr/>
            </a:pPr>
            <a:r>
              <a:rPr lang="en-US" sz="1600" b="1" dirty="0">
                <a:solidFill>
                  <a:prstClr val="black"/>
                </a:solidFill>
              </a:rPr>
              <a:t>We don’t know what to do </a:t>
            </a:r>
            <a:endParaRPr lang="en-US" sz="1600" b="1" dirty="0" smtClean="0">
              <a:solidFill>
                <a:prstClr val="black"/>
              </a:solidFill>
            </a:endParaRPr>
          </a:p>
          <a:p>
            <a:pPr lvl="1" defTabSz="913040">
              <a:lnSpc>
                <a:spcPct val="100000"/>
              </a:lnSpc>
              <a:spcBef>
                <a:spcPct val="20000"/>
              </a:spcBef>
              <a:defRPr/>
            </a:pPr>
            <a:r>
              <a:rPr lang="en-US" sz="1600" b="1" dirty="0" smtClean="0">
                <a:solidFill>
                  <a:prstClr val="black"/>
                </a:solidFill>
              </a:rPr>
              <a:t>We </a:t>
            </a:r>
            <a:r>
              <a:rPr lang="en-US" sz="1600" b="1" dirty="0">
                <a:solidFill>
                  <a:prstClr val="black"/>
                </a:solidFill>
              </a:rPr>
              <a:t>know what to do but we don’t do </a:t>
            </a:r>
            <a:r>
              <a:rPr lang="en-US" sz="1600" b="1" dirty="0" smtClean="0">
                <a:solidFill>
                  <a:prstClr val="black"/>
                </a:solidFill>
              </a:rPr>
              <a:t>it</a:t>
            </a:r>
          </a:p>
          <a:p>
            <a:pPr lvl="1" defTabSz="913040">
              <a:lnSpc>
                <a:spcPct val="100000"/>
              </a:lnSpc>
              <a:spcBef>
                <a:spcPct val="20000"/>
              </a:spcBef>
              <a:defRPr/>
            </a:pPr>
            <a:r>
              <a:rPr lang="en-US" sz="1600" b="1" dirty="0" smtClean="0">
                <a:solidFill>
                  <a:prstClr val="black"/>
                </a:solidFill>
              </a:rPr>
              <a:t>We </a:t>
            </a:r>
            <a:r>
              <a:rPr lang="en-US" sz="1600" b="1" dirty="0">
                <a:solidFill>
                  <a:prstClr val="black"/>
                </a:solidFill>
              </a:rPr>
              <a:t>know what to do, we do it, but we don’t document it</a:t>
            </a:r>
          </a:p>
          <a:p>
            <a:pPr marL="0" indent="0" defTabSz="913040">
              <a:lnSpc>
                <a:spcPct val="100000"/>
              </a:lnSpc>
              <a:spcBef>
                <a:spcPct val="20000"/>
              </a:spcBef>
              <a:buFont typeface="Arial" charset="0"/>
              <a:buNone/>
              <a:defRPr/>
            </a:pPr>
            <a:r>
              <a:rPr lang="en-US" sz="1600" b="1" dirty="0">
                <a:solidFill>
                  <a:prstClr val="black"/>
                </a:solidFill>
              </a:rPr>
              <a:t>Goal: We know what to do, we do it, we document it</a:t>
            </a:r>
          </a:p>
          <a:p>
            <a:pPr marL="0" indent="0" eaLnBrk="1" hangingPunct="1">
              <a:buFont typeface="Arial" charset="0"/>
              <a:buNone/>
              <a:defRPr/>
            </a:pPr>
            <a:endParaRPr lang="en-ZW" altLang="en-US" sz="1800" b="1" dirty="0">
              <a:solidFill>
                <a:srgbClr val="FFFFFF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999656" y="677498"/>
            <a:ext cx="6842856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ZW" sz="1200" dirty="0"/>
              <a:t>Quality Improvement Initiatives Performance Data – PMTCT Indicators  (Jul 2015 </a:t>
            </a:r>
            <a:r>
              <a:rPr lang="en-ZW" sz="1200" dirty="0" smtClean="0"/>
              <a:t>– Dec 2016) </a:t>
            </a:r>
            <a:endParaRPr lang="en-ZW" sz="1200" dirty="0"/>
          </a:p>
        </p:txBody>
      </p:sp>
      <p:sp>
        <p:nvSpPr>
          <p:cNvPr id="5" name="Oval 4"/>
          <p:cNvSpPr/>
          <p:nvPr/>
        </p:nvSpPr>
        <p:spPr bwMode="auto">
          <a:xfrm>
            <a:off x="4727848" y="2852936"/>
            <a:ext cx="1059160" cy="760749"/>
          </a:xfrm>
          <a:prstGeom prst="ellipse">
            <a:avLst/>
          </a:prstGeom>
          <a:noFill/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1042988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ZW" sz="3900" b="1" i="0" u="none" strike="noStrike" cap="none" normalizeH="0" baseline="0" smtClean="0">
              <a:ln>
                <a:noFill/>
              </a:ln>
              <a:solidFill>
                <a:srgbClr val="000066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8" name="Oval 7"/>
          <p:cNvSpPr/>
          <p:nvPr/>
        </p:nvSpPr>
        <p:spPr bwMode="auto">
          <a:xfrm>
            <a:off x="7176120" y="1570951"/>
            <a:ext cx="1080120" cy="760749"/>
          </a:xfrm>
          <a:prstGeom prst="ellipse">
            <a:avLst/>
          </a:prstGeom>
          <a:noFill/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1042988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ZW" sz="3900" b="1" i="0" u="none" strike="noStrike" cap="none" normalizeH="0" baseline="0" smtClean="0">
              <a:ln>
                <a:noFill/>
              </a:ln>
              <a:solidFill>
                <a:srgbClr val="000066"/>
              </a:solidFill>
              <a:effectLst/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612053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5360" y="166205"/>
            <a:ext cx="11593288" cy="648968"/>
          </a:xfrm>
        </p:spPr>
        <p:txBody>
          <a:bodyPr/>
          <a:lstStyle/>
          <a:p>
            <a:r>
              <a:rPr lang="en-ZW" sz="3200" dirty="0" smtClean="0"/>
              <a:t>Despite significant progress made in strengthening country’s HIMS, weaknesses still exists in optimizing facility </a:t>
            </a:r>
            <a:r>
              <a:rPr lang="en-ZW" sz="3200" dirty="0"/>
              <a:t>d</a:t>
            </a:r>
            <a:r>
              <a:rPr lang="en-ZW" sz="3200" dirty="0" smtClean="0"/>
              <a:t>ata use &amp; analysis….</a:t>
            </a:r>
            <a:endParaRPr lang="en-ZW" sz="3200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46373171"/>
              </p:ext>
            </p:extLst>
          </p:nvPr>
        </p:nvGraphicFramePr>
        <p:xfrm>
          <a:off x="191345" y="980728"/>
          <a:ext cx="11881318" cy="5674615"/>
        </p:xfrm>
        <a:graphic>
          <a:graphicData uri="http://schemas.openxmlformats.org/drawingml/2006/table">
            <a:tbl>
              <a:tblPr firstRow="1" firstCol="1" bandRow="1"/>
              <a:tblGrid>
                <a:gridCol w="720078"/>
                <a:gridCol w="1715593"/>
                <a:gridCol w="1219024"/>
                <a:gridCol w="1426624"/>
                <a:gridCol w="1478918"/>
                <a:gridCol w="1239156"/>
                <a:gridCol w="1339715"/>
                <a:gridCol w="1523186"/>
                <a:gridCol w="1219024"/>
              </a:tblGrid>
              <a:tr h="122413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ZW" sz="1600" b="1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DengXian"/>
                          <a:cs typeface="Times New Roman" panose="02020603050405020304" pitchFamily="18" charset="0"/>
                        </a:rPr>
                        <a:t> </a:t>
                      </a:r>
                      <a:endParaRPr lang="en-ZW" sz="16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056" marR="3405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ZW" sz="1600" b="1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DengXian"/>
                          <a:cs typeface="Times New Roman" panose="02020603050405020304" pitchFamily="18" charset="0"/>
                        </a:rPr>
                        <a:t>Comprehensive costed multi-year M&amp;E plan in place with strong MOH leadership </a:t>
                      </a:r>
                      <a:endParaRPr lang="en-ZW" sz="16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056" marR="3405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ZW" sz="1600" b="1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DengXian"/>
                          <a:cs typeface="Times New Roman" panose="02020603050405020304" pitchFamily="18" charset="0"/>
                        </a:rPr>
                        <a:t>HIMS / specific program SOPs  in place </a:t>
                      </a:r>
                      <a:r>
                        <a:rPr lang="en-ZW" sz="1600" b="1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DengXian"/>
                          <a:cs typeface="Times New Roman" panose="02020603050405020304" pitchFamily="18" charset="0"/>
                        </a:rPr>
                        <a:t>&amp;</a:t>
                      </a:r>
                      <a:r>
                        <a:rPr lang="en-ZW" sz="1600" b="1" baseline="0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DengXian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ZW" sz="1600" b="1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DengXian"/>
                          <a:cs typeface="Times New Roman" panose="02020603050405020304" pitchFamily="18" charset="0"/>
                        </a:rPr>
                        <a:t>being </a:t>
                      </a:r>
                      <a:r>
                        <a:rPr lang="en-ZW" sz="1600" b="1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DengXian"/>
                          <a:cs typeface="Times New Roman" panose="02020603050405020304" pitchFamily="18" charset="0"/>
                        </a:rPr>
                        <a:t>used </a:t>
                      </a:r>
                      <a:endParaRPr lang="en-ZW" sz="16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056" marR="3405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ZW" sz="1600" b="1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DengXian"/>
                          <a:cs typeface="Times New Roman" panose="02020603050405020304" pitchFamily="18" charset="0"/>
                        </a:rPr>
                        <a:t>Core set indicators </a:t>
                      </a:r>
                      <a:r>
                        <a:rPr lang="en-ZW" sz="1600" b="1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DengXian"/>
                          <a:cs typeface="Times New Roman" panose="02020603050405020304" pitchFamily="18" charset="0"/>
                        </a:rPr>
                        <a:t>generation</a:t>
                      </a:r>
                      <a:endParaRPr lang="en-ZW" sz="16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056" marR="3405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ZW" sz="1600" b="1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DengXian"/>
                          <a:cs typeface="Times New Roman" panose="02020603050405020304" pitchFamily="18" charset="0"/>
                        </a:rPr>
                        <a:t>Data Quality </a:t>
                      </a:r>
                      <a:r>
                        <a:rPr lang="en-ZW" sz="1600" b="1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DengXian"/>
                          <a:cs typeface="Times New Roman" panose="02020603050405020304" pitchFamily="18" charset="0"/>
                        </a:rPr>
                        <a:t>Checks </a:t>
                      </a:r>
                      <a:r>
                        <a:rPr lang="en-ZW" sz="1600" b="1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DengXian"/>
                          <a:cs typeface="Times New Roman" panose="02020603050405020304" pitchFamily="18" charset="0"/>
                        </a:rPr>
                        <a:t>and Audits being done </a:t>
                      </a:r>
                      <a:r>
                        <a:rPr lang="en-ZW" sz="1600" b="1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DengXian"/>
                          <a:cs typeface="Times New Roman" panose="02020603050405020304" pitchFamily="18" charset="0"/>
                        </a:rPr>
                        <a:t>using </a:t>
                      </a:r>
                      <a:r>
                        <a:rPr lang="en-ZW" sz="1600" b="1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DengXian"/>
                          <a:cs typeface="Times New Roman" panose="02020603050405020304" pitchFamily="18" charset="0"/>
                        </a:rPr>
                        <a:t>standardized methods </a:t>
                      </a:r>
                      <a:endParaRPr lang="en-ZW" sz="16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056" marR="3405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ZW" sz="1600" b="1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DengXian"/>
                          <a:cs typeface="Times New Roman" panose="02020603050405020304" pitchFamily="18" charset="0"/>
                        </a:rPr>
                        <a:t>Strong data analytical capacity</a:t>
                      </a:r>
                      <a:r>
                        <a:rPr lang="en-ZW" sz="1600" b="1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of </a:t>
                      </a:r>
                      <a:r>
                        <a:rPr lang="en-ZW" sz="1600" b="1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DengXian"/>
                          <a:cs typeface="Times New Roman" panose="02020603050405020304" pitchFamily="18" charset="0"/>
                        </a:rPr>
                        <a:t>HF based </a:t>
                      </a:r>
                      <a:r>
                        <a:rPr lang="en-ZW" sz="1600" b="1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DengXian"/>
                          <a:cs typeface="Times New Roman" panose="02020603050405020304" pitchFamily="18" charset="0"/>
                        </a:rPr>
                        <a:t>statistics</a:t>
                      </a:r>
                      <a:endParaRPr lang="en-ZW" sz="16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056" marR="3405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ZW" sz="1600" b="1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DengXian"/>
                          <a:cs typeface="Times New Roman" panose="02020603050405020304" pitchFamily="18" charset="0"/>
                        </a:rPr>
                        <a:t>Periodic generation of progress and performance </a:t>
                      </a:r>
                      <a:r>
                        <a:rPr lang="en-ZW" sz="1600" b="1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DengXian"/>
                          <a:cs typeface="Times New Roman" panose="02020603050405020304" pitchFamily="18" charset="0"/>
                        </a:rPr>
                        <a:t>reports</a:t>
                      </a:r>
                      <a:endParaRPr lang="en-ZW" sz="16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056" marR="3405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ZW" sz="1600" b="1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DengXian"/>
                          <a:cs typeface="Times New Roman" panose="02020603050405020304" pitchFamily="18" charset="0"/>
                        </a:rPr>
                        <a:t>Periodic feedbacks </a:t>
                      </a:r>
                      <a:r>
                        <a:rPr lang="en-ZW" sz="1600" b="1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DengXian"/>
                          <a:cs typeface="Times New Roman" panose="02020603050405020304" pitchFamily="18" charset="0"/>
                        </a:rPr>
                        <a:t>given</a:t>
                      </a:r>
                      <a:endParaRPr lang="en-ZW" sz="16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056" marR="3405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ZW" sz="1600" b="1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DengXian"/>
                          <a:cs typeface="Times New Roman" panose="02020603050405020304" pitchFamily="18" charset="0"/>
                        </a:rPr>
                        <a:t>Data sharing with users</a:t>
                      </a:r>
                      <a:endParaRPr lang="en-ZW" sz="16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056" marR="3405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</a:tr>
              <a:tr h="180020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ZW" sz="1600" b="1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DengXian"/>
                          <a:cs typeface="Times New Roman" panose="02020603050405020304" pitchFamily="18" charset="0"/>
                        </a:rPr>
                        <a:t>HMIS</a:t>
                      </a:r>
                      <a:endParaRPr lang="en-ZW" sz="16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056" marR="3405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ZW" sz="1400" dirty="0">
                          <a:effectLst/>
                          <a:latin typeface="Times New Roman" panose="02020603050405020304" pitchFamily="18" charset="0"/>
                          <a:ea typeface="DengXian"/>
                          <a:cs typeface="Times New Roman" panose="02020603050405020304" pitchFamily="18" charset="0"/>
                        </a:rPr>
                        <a:t>M&amp;E plan in place with some aspects being implemented </a:t>
                      </a:r>
                      <a:endParaRPr lang="en-ZW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056" marR="3405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ZW" sz="1400" dirty="0">
                          <a:effectLst/>
                          <a:latin typeface="Times New Roman" panose="02020603050405020304" pitchFamily="18" charset="0"/>
                          <a:ea typeface="DengXian"/>
                          <a:cs typeface="Times New Roman" panose="02020603050405020304" pitchFamily="18" charset="0"/>
                        </a:rPr>
                        <a:t>SOPs in place though with some gaps in use</a:t>
                      </a:r>
                      <a:endParaRPr lang="en-ZW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056" marR="3405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ZW" sz="1400" dirty="0">
                          <a:effectLst/>
                          <a:latin typeface="Times New Roman" panose="02020603050405020304" pitchFamily="18" charset="0"/>
                          <a:ea typeface="DengXian"/>
                          <a:cs typeface="Times New Roman" panose="02020603050405020304" pitchFamily="18" charset="0"/>
                        </a:rPr>
                        <a:t>Some core indicators available but needs updating</a:t>
                      </a:r>
                      <a:endParaRPr lang="en-ZW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056" marR="3405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ZW" sz="1400" dirty="0">
                          <a:effectLst/>
                          <a:latin typeface="Times New Roman" panose="02020603050405020304" pitchFamily="18" charset="0"/>
                          <a:ea typeface="DengXian"/>
                          <a:cs typeface="Times New Roman" panose="02020603050405020304" pitchFamily="18" charset="0"/>
                        </a:rPr>
                        <a:t>Regular Data Quality checks at district &amp; national levels and sometimes independent OSDVs</a:t>
                      </a:r>
                      <a:endParaRPr lang="en-ZW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056" marR="3405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ZW" sz="1400" dirty="0">
                          <a:effectLst/>
                          <a:latin typeface="Times New Roman" panose="02020603050405020304" pitchFamily="18" charset="0"/>
                          <a:ea typeface="DengXian"/>
                          <a:cs typeface="Times New Roman" panose="02020603050405020304" pitchFamily="18" charset="0"/>
                        </a:rPr>
                        <a:t>Good analytical capacity for core indicators generated and use of data from multiple sources</a:t>
                      </a:r>
                      <a:endParaRPr lang="en-ZW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056" marR="3405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ZW" sz="1400" dirty="0">
                          <a:effectLst/>
                          <a:latin typeface="Times New Roman" panose="02020603050405020304" pitchFamily="18" charset="0"/>
                          <a:ea typeface="DengXian"/>
                          <a:cs typeface="Times New Roman" panose="02020603050405020304" pitchFamily="18" charset="0"/>
                        </a:rPr>
                        <a:t>Regular analytical reports  produced showing progress and performance against targets at national level </a:t>
                      </a:r>
                      <a:endParaRPr lang="en-ZW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056" marR="3405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ZW" sz="1400" dirty="0">
                          <a:effectLst/>
                          <a:latin typeface="Times New Roman" panose="02020603050405020304" pitchFamily="18" charset="0"/>
                          <a:ea typeface="DengXian"/>
                          <a:cs typeface="Times New Roman" panose="02020603050405020304" pitchFamily="18" charset="0"/>
                        </a:rPr>
                        <a:t>Little local use of health facility data</a:t>
                      </a:r>
                      <a:endParaRPr lang="en-ZW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056" marR="3405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ZW" sz="1400" dirty="0">
                          <a:effectLst/>
                          <a:latin typeface="Times New Roman" panose="02020603050405020304" pitchFamily="18" charset="0"/>
                          <a:ea typeface="DengXian"/>
                          <a:cs typeface="Times New Roman" panose="02020603050405020304" pitchFamily="18" charset="0"/>
                        </a:rPr>
                        <a:t>Users can request password from MOH and more  than 25 persons outside ministry currently have access</a:t>
                      </a:r>
                      <a:endParaRPr lang="en-ZW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056" marR="3405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</a:tr>
              <a:tr h="180020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ZW" sz="1600" b="1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DengXian"/>
                          <a:cs typeface="Times New Roman" panose="02020603050405020304" pitchFamily="18" charset="0"/>
                        </a:rPr>
                        <a:t>HIV</a:t>
                      </a:r>
                      <a:endParaRPr lang="en-ZW" sz="16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056" marR="3405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ZW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M&amp;E plan in place with some aspects being implemented </a:t>
                      </a:r>
                      <a:endParaRPr lang="en-ZW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056" marR="3405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ZW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SOPs in place though with some gaps in use</a:t>
                      </a:r>
                      <a:endParaRPr lang="en-ZW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056" marR="3405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ZW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Core set of indicators generated but last updated  in </a:t>
                      </a:r>
                      <a:r>
                        <a:rPr lang="en-ZW" sz="14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              2015-2016 </a:t>
                      </a:r>
                      <a:endParaRPr lang="en-ZW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056" marR="3405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ZW" sz="1400">
                          <a:effectLst/>
                          <a:latin typeface="Times New Roman" panose="02020603050405020304" pitchFamily="18" charset="0"/>
                          <a:ea typeface="DengXian"/>
                          <a:cs typeface="Times New Roman" panose="02020603050405020304" pitchFamily="18" charset="0"/>
                        </a:rPr>
                        <a:t>Regular Data Quality Checks at all levels using standardized methods with annual independent OSDVs </a:t>
                      </a:r>
                      <a:endParaRPr lang="en-ZW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056" marR="3405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ZW" sz="1400" dirty="0">
                          <a:effectLst/>
                          <a:latin typeface="Times New Roman" panose="02020603050405020304" pitchFamily="18" charset="0"/>
                          <a:ea typeface="DengXian"/>
                          <a:cs typeface="Times New Roman" panose="02020603050405020304" pitchFamily="18" charset="0"/>
                        </a:rPr>
                        <a:t>Strong analytical capacity of HF based statistics including triangulation with other data and estimates </a:t>
                      </a:r>
                      <a:endParaRPr lang="en-ZW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056" marR="3405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ZW" sz="1400" dirty="0">
                          <a:effectLst/>
                          <a:latin typeface="Times New Roman" panose="02020603050405020304" pitchFamily="18" charset="0"/>
                          <a:ea typeface="DengXian"/>
                          <a:cs typeface="Times New Roman" panose="02020603050405020304" pitchFamily="18" charset="0"/>
                        </a:rPr>
                        <a:t>Regular analytical reports  produced showing progress and performance against targets at national level</a:t>
                      </a:r>
                      <a:endParaRPr lang="en-ZW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056" marR="3405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ZW" sz="1400" dirty="0">
                          <a:effectLst/>
                          <a:latin typeface="Times New Roman" panose="02020603050405020304" pitchFamily="18" charset="0"/>
                          <a:ea typeface="DengXian"/>
                          <a:cs typeface="Times New Roman" panose="02020603050405020304" pitchFamily="18" charset="0"/>
                        </a:rPr>
                        <a:t>Districts have regular good quality reports and score cards of progress and performance against set targets</a:t>
                      </a:r>
                      <a:endParaRPr lang="en-ZW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056" marR="3405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ZW" sz="1400" dirty="0">
                          <a:effectLst/>
                          <a:latin typeface="Times New Roman" panose="02020603050405020304" pitchFamily="18" charset="0"/>
                          <a:ea typeface="DengXian"/>
                          <a:cs typeface="Times New Roman" panose="02020603050405020304" pitchFamily="18" charset="0"/>
                        </a:rPr>
                        <a:t>Users can request password from MOH and more  than 25 persons outside ministry currently have access</a:t>
                      </a:r>
                      <a:endParaRPr lang="en-ZW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056" marR="3405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</a:tr>
            </a:tbl>
          </a:graphicData>
        </a:graphic>
      </p:graphicFrame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1464" y="5970193"/>
            <a:ext cx="1152128" cy="887807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 bwMode="auto">
          <a:xfrm>
            <a:off x="9192344" y="2276872"/>
            <a:ext cx="1850504" cy="2592288"/>
          </a:xfrm>
          <a:prstGeom prst="rect">
            <a:avLst/>
          </a:prstGeom>
          <a:noFill/>
          <a:ln w="508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1042988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ZW" sz="3900" b="1" i="0" u="none" strike="noStrike" cap="none" normalizeH="0" baseline="0" smtClean="0">
              <a:ln>
                <a:noFill/>
              </a:ln>
              <a:solidFill>
                <a:srgbClr val="000066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6" name="Rectangle 5"/>
          <p:cNvSpPr/>
          <p:nvPr/>
        </p:nvSpPr>
        <p:spPr bwMode="auto">
          <a:xfrm>
            <a:off x="3575720" y="2272659"/>
            <a:ext cx="1850504" cy="2592288"/>
          </a:xfrm>
          <a:prstGeom prst="rect">
            <a:avLst/>
          </a:prstGeom>
          <a:noFill/>
          <a:ln w="508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1042988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ZW" sz="3900" b="1" i="0" u="none" strike="noStrike" cap="none" normalizeH="0" baseline="0" smtClean="0">
              <a:ln>
                <a:noFill/>
              </a:ln>
              <a:solidFill>
                <a:srgbClr val="000066"/>
              </a:solidFill>
              <a:effectLst/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843499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1345" y="0"/>
            <a:ext cx="11472144" cy="1238270"/>
          </a:xfrm>
        </p:spPr>
        <p:txBody>
          <a:bodyPr/>
          <a:lstStyle/>
          <a:p>
            <a:r>
              <a:rPr lang="en-ZW" dirty="0" smtClean="0"/>
              <a:t>Over-reporting &amp; underreporting on some key indicators across disease programmes still happening due to manual based M&amp;E recording &amp; reporting systems………………….. </a:t>
            </a:r>
            <a:endParaRPr lang="en-ZW" dirty="0"/>
          </a:p>
        </p:txBody>
      </p:sp>
      <p:pic>
        <p:nvPicPr>
          <p:cNvPr id="22" name="Content Placeholder 21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39516" y="1770419"/>
            <a:ext cx="9145016" cy="3829050"/>
          </a:xfrm>
          <a:prstGeom prst="rect">
            <a:avLst/>
          </a:prstGeom>
          <a:ln w="25400">
            <a:solidFill>
              <a:schemeClr val="tx1"/>
            </a:solidFill>
          </a:ln>
        </p:spPr>
      </p:pic>
      <p:sp>
        <p:nvSpPr>
          <p:cNvPr id="13" name="Rectangle 12"/>
          <p:cNvSpPr/>
          <p:nvPr/>
        </p:nvSpPr>
        <p:spPr>
          <a:xfrm>
            <a:off x="4655840" y="5733256"/>
            <a:ext cx="6600056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1200"/>
              </a:spcAft>
            </a:pPr>
            <a:r>
              <a:rPr lang="en-ZW" sz="1000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Source: National </a:t>
            </a:r>
            <a:r>
              <a:rPr lang="en-ZW" sz="10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Routine Data Quality Review and Assessment for HIV, TB, MNCH and Malaria in Zimbabwe, 2017</a:t>
            </a:r>
            <a:endParaRPr lang="en-ZW" sz="400" b="1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1464" y="5970193"/>
            <a:ext cx="1152128" cy="887807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2405741" y="1335107"/>
            <a:ext cx="721604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ZW" dirty="0"/>
              <a:t>Verification Factor by Indicator per Province/District, Jul – Dec 2016</a:t>
            </a:r>
          </a:p>
        </p:txBody>
      </p:sp>
      <p:sp>
        <p:nvSpPr>
          <p:cNvPr id="4" name="Rectangle 3"/>
          <p:cNvSpPr/>
          <p:nvPr/>
        </p:nvSpPr>
        <p:spPr bwMode="auto">
          <a:xfrm>
            <a:off x="6312024" y="2307003"/>
            <a:ext cx="4392488" cy="2706173"/>
          </a:xfrm>
          <a:prstGeom prst="rect">
            <a:avLst/>
          </a:prstGeom>
          <a:noFill/>
          <a:ln w="381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1042988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ZW" sz="3900" b="1" i="0" u="none" strike="noStrike" cap="none" normalizeH="0" baseline="0" smtClean="0">
              <a:ln>
                <a:noFill/>
              </a:ln>
              <a:solidFill>
                <a:srgbClr val="000066"/>
              </a:solidFill>
              <a:effectLst/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821027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6433" y="0"/>
            <a:ext cx="11077055" cy="692696"/>
          </a:xfrm>
        </p:spPr>
        <p:txBody>
          <a:bodyPr/>
          <a:lstStyle/>
          <a:p>
            <a:r>
              <a:rPr lang="en-ZW" dirty="0" smtClean="0"/>
              <a:t>To achieve universal health coverage, </a:t>
            </a:r>
            <a:r>
              <a:rPr lang="en-ZW" dirty="0"/>
              <a:t>c</a:t>
            </a:r>
            <a:r>
              <a:rPr lang="en-ZW" dirty="0" smtClean="0"/>
              <a:t>ountry </a:t>
            </a:r>
            <a:r>
              <a:rPr lang="en-ZW" dirty="0"/>
              <a:t>to take a </a:t>
            </a:r>
            <a:r>
              <a:rPr lang="en-ZW" dirty="0" smtClean="0"/>
              <a:t>‘business </a:t>
            </a:r>
            <a:r>
              <a:rPr lang="en-ZW" dirty="0"/>
              <a:t>unusual </a:t>
            </a:r>
            <a:r>
              <a:rPr lang="en-ZW" dirty="0" smtClean="0"/>
              <a:t>approach’ </a:t>
            </a:r>
            <a:r>
              <a:rPr lang="en-ZW" dirty="0"/>
              <a:t>to </a:t>
            </a:r>
            <a:r>
              <a:rPr lang="en-ZW" dirty="0" smtClean="0"/>
              <a:t>enhance </a:t>
            </a:r>
            <a:r>
              <a:rPr lang="en-ZW" dirty="0"/>
              <a:t>HMIS or </a:t>
            </a:r>
            <a:r>
              <a:rPr lang="en-ZW" dirty="0" smtClean="0"/>
              <a:t>DHIS2 use &amp; analysis at local </a:t>
            </a:r>
            <a:r>
              <a:rPr lang="en-ZW" dirty="0"/>
              <a:t>level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18408054"/>
              </p:ext>
            </p:extLst>
          </p:nvPr>
        </p:nvGraphicFramePr>
        <p:xfrm>
          <a:off x="182356" y="879700"/>
          <a:ext cx="11885208" cy="594833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898141"/>
                <a:gridCol w="6987067"/>
              </a:tblGrid>
              <a:tr h="47666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ZW" sz="1800" dirty="0">
                          <a:effectLst/>
                        </a:rPr>
                        <a:t> </a:t>
                      </a:r>
                      <a:r>
                        <a:rPr lang="en-ZW" sz="1800" dirty="0" smtClean="0">
                          <a:effectLst/>
                        </a:rPr>
                        <a:t>Existing Gap</a:t>
                      </a:r>
                      <a:endParaRPr lang="en-ZW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699" marR="37699" marT="0" marB="0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ZW" sz="1800" dirty="0" smtClean="0">
                          <a:effectLst/>
                        </a:rPr>
                        <a:t>Proposed </a:t>
                      </a:r>
                      <a:r>
                        <a:rPr lang="en-ZW" sz="1800" dirty="0">
                          <a:effectLst/>
                        </a:rPr>
                        <a:t>P</a:t>
                      </a:r>
                      <a:r>
                        <a:rPr lang="en-ZW" sz="1800" dirty="0" smtClean="0">
                          <a:effectLst/>
                        </a:rPr>
                        <a:t>riority </a:t>
                      </a:r>
                      <a:r>
                        <a:rPr lang="en-ZW" sz="1800" dirty="0">
                          <a:effectLst/>
                        </a:rPr>
                        <a:t>A</a:t>
                      </a:r>
                      <a:r>
                        <a:rPr lang="en-ZW" sz="1800" dirty="0" smtClean="0">
                          <a:effectLst/>
                        </a:rPr>
                        <a:t>ctions </a:t>
                      </a:r>
                      <a:r>
                        <a:rPr lang="en-ZW" sz="1800" dirty="0">
                          <a:effectLst/>
                        </a:rPr>
                        <a:t>to </a:t>
                      </a:r>
                      <a:r>
                        <a:rPr lang="en-ZW" sz="1800" dirty="0" smtClean="0">
                          <a:effectLst/>
                        </a:rPr>
                        <a:t>Address Current </a:t>
                      </a:r>
                      <a:r>
                        <a:rPr lang="en-ZW" sz="1800" dirty="0">
                          <a:effectLst/>
                        </a:rPr>
                        <a:t>M</a:t>
                      </a:r>
                      <a:r>
                        <a:rPr lang="en-ZW" sz="1800" dirty="0" smtClean="0">
                          <a:effectLst/>
                        </a:rPr>
                        <a:t>ain Gaps</a:t>
                      </a:r>
                      <a:endParaRPr lang="en-ZW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699" marR="37699" marT="0" marB="0">
                    <a:solidFill>
                      <a:schemeClr val="accent2"/>
                    </a:solidFill>
                  </a:tcPr>
                </a:tc>
              </a:tr>
              <a:tr h="109780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ZW" sz="1800" dirty="0" smtClean="0">
                          <a:effectLst/>
                          <a:latin typeface="+mn-lt"/>
                        </a:rPr>
                        <a:t>DHIS2.0</a:t>
                      </a:r>
                      <a:r>
                        <a:rPr lang="en-ZW" sz="1800" baseline="0" dirty="0" smtClean="0">
                          <a:effectLst/>
                          <a:latin typeface="+mn-lt"/>
                        </a:rPr>
                        <a:t> </a:t>
                      </a:r>
                      <a:r>
                        <a:rPr lang="en-ZW" sz="1800" dirty="0" smtClean="0">
                          <a:effectLst/>
                          <a:latin typeface="+mn-lt"/>
                        </a:rPr>
                        <a:t>version in place and set </a:t>
                      </a:r>
                      <a:r>
                        <a:rPr lang="en-ZW" sz="1800" dirty="0">
                          <a:effectLst/>
                          <a:latin typeface="+mn-lt"/>
                        </a:rPr>
                        <a:t>of core indicators for </a:t>
                      </a:r>
                      <a:r>
                        <a:rPr lang="en-ZW" sz="1800" dirty="0" smtClean="0">
                          <a:effectLst/>
                          <a:latin typeface="+mn-lt"/>
                        </a:rPr>
                        <a:t>key areas in use outdated and need updating/upgrading</a:t>
                      </a:r>
                      <a:endParaRPr lang="en-ZW" sz="18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699" marR="37699" marT="0" marB="0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ZW" sz="2000" b="1" dirty="0">
                          <a:effectLst/>
                          <a:latin typeface="+mn-lt"/>
                        </a:rPr>
                        <a:t>Updating </a:t>
                      </a:r>
                      <a:r>
                        <a:rPr lang="en-ZW" sz="2000" b="1" dirty="0" smtClean="0">
                          <a:effectLst/>
                          <a:latin typeface="+mn-lt"/>
                        </a:rPr>
                        <a:t>the existing DHIS2</a:t>
                      </a:r>
                      <a:r>
                        <a:rPr lang="en-ZW" sz="2000" b="1" baseline="0" dirty="0" smtClean="0">
                          <a:effectLst/>
                          <a:latin typeface="+mn-lt"/>
                        </a:rPr>
                        <a:t> version </a:t>
                      </a:r>
                      <a:r>
                        <a:rPr lang="en-ZW" sz="2000" dirty="0" smtClean="0">
                          <a:effectLst/>
                          <a:latin typeface="+mn-lt"/>
                        </a:rPr>
                        <a:t>and </a:t>
                      </a:r>
                      <a:r>
                        <a:rPr lang="en-ZW" sz="2000" b="1" dirty="0" smtClean="0">
                          <a:effectLst/>
                          <a:latin typeface="+mn-lt"/>
                        </a:rPr>
                        <a:t>revise core indicators</a:t>
                      </a:r>
                      <a:r>
                        <a:rPr lang="en-ZW" sz="2000" dirty="0" smtClean="0">
                          <a:effectLst/>
                          <a:latin typeface="+mn-lt"/>
                        </a:rPr>
                        <a:t> &amp; standardisation </a:t>
                      </a:r>
                      <a:r>
                        <a:rPr lang="en-ZW" sz="2000" dirty="0">
                          <a:effectLst/>
                          <a:latin typeface="+mn-lt"/>
                        </a:rPr>
                        <a:t>of data </a:t>
                      </a:r>
                      <a:r>
                        <a:rPr lang="en-ZW" sz="2000" dirty="0" smtClean="0">
                          <a:effectLst/>
                          <a:latin typeface="+mn-lt"/>
                        </a:rPr>
                        <a:t>elements </a:t>
                      </a:r>
                      <a:r>
                        <a:rPr lang="en-ZW" sz="2000" b="1" dirty="0" smtClean="0">
                          <a:effectLst/>
                          <a:latin typeface="+mn-lt"/>
                        </a:rPr>
                        <a:t>aligning with 2017 WHO guidelines 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n-ZW" sz="2000" dirty="0" smtClean="0">
                        <a:effectLst/>
                        <a:latin typeface="+mn-lt"/>
                      </a:endParaRPr>
                    </a:p>
                  </a:txBody>
                  <a:tcPr marL="37699" marR="37699" marT="0" marB="0"/>
                </a:tc>
              </a:tr>
              <a:tr h="123017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ZW" sz="1800" dirty="0" smtClean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Limited local capacity to use health facility data and statistics to</a:t>
                      </a:r>
                      <a:r>
                        <a:rPr lang="en-ZW" sz="1800" baseline="0" dirty="0" smtClean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inform programming &amp; feedback </a:t>
                      </a:r>
                      <a:r>
                        <a:rPr lang="en-ZW" sz="1800" dirty="0" smtClean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endParaRPr lang="en-ZW" sz="1800" baseline="0" dirty="0" smtClean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n-ZW" sz="1800" dirty="0" smtClean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699" marR="37699" marT="0" marB="0">
                    <a:solidFill>
                      <a:schemeClr val="accent2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l" defTabSz="76702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ZW" sz="2000" b="1" dirty="0" smtClean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Capacity building of healthcare workers </a:t>
                      </a:r>
                      <a:r>
                        <a:rPr lang="en-ZW" sz="2000" dirty="0" smtClean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in data collection, analysis and use at all levels through mentorships &amp; trainings 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n-ZW" sz="2000" dirty="0" smtClean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n-ZW" sz="2000" dirty="0" err="1" smtClean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MoHCC</a:t>
                      </a:r>
                      <a:r>
                        <a:rPr lang="en-ZW" sz="2000" dirty="0" smtClean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ZW" sz="2000" b="1" dirty="0" smtClean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institutionalizing results based funding (RBF) to</a:t>
                      </a:r>
                      <a:r>
                        <a:rPr lang="en-ZW" sz="2000" dirty="0" smtClean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ZW" sz="2000" b="1" dirty="0" smtClean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include all priority indicators </a:t>
                      </a:r>
                      <a:r>
                        <a:rPr lang="en-ZW" sz="2000" dirty="0" smtClean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reported through the DHIS2 and </a:t>
                      </a:r>
                      <a:r>
                        <a:rPr lang="en-ZW" sz="2000" b="1" dirty="0" smtClean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data quality issues</a:t>
                      </a: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ZW" sz="2000" dirty="0" smtClean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n-ZW" sz="2000" dirty="0" smtClean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</a:t>
                      </a:r>
                      <a:r>
                        <a:rPr lang="en-ZW" sz="2000" b="1" dirty="0" smtClean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nstitutionalize </a:t>
                      </a:r>
                      <a:r>
                        <a:rPr lang="en-ZW" sz="2000" dirty="0" smtClean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</a:t>
                      </a:r>
                      <a:r>
                        <a:rPr lang="en-ZW" sz="2000" baseline="0" dirty="0" smtClean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outine Data Quality Audits (</a:t>
                      </a:r>
                      <a:r>
                        <a:rPr lang="en-ZW" sz="2000" b="1" baseline="0" dirty="0" smtClean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DQAs</a:t>
                      </a:r>
                      <a:r>
                        <a:rPr lang="en-ZW" sz="2000" baseline="0" dirty="0" smtClean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) and On-Site Data Verification Exercises (</a:t>
                      </a:r>
                      <a:r>
                        <a:rPr lang="en-ZW" sz="2000" b="1" baseline="0" dirty="0" smtClean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OSDVs</a:t>
                      </a:r>
                      <a:r>
                        <a:rPr lang="en-ZW" sz="2000" baseline="0" dirty="0" smtClean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)</a:t>
                      </a:r>
                    </a:p>
                    <a:p>
                      <a:pPr marL="0" marR="0" lvl="0" indent="0" algn="l" defTabSz="76702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ZW" sz="2000" b="1" dirty="0" smtClean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Integration </a:t>
                      </a:r>
                      <a:r>
                        <a:rPr lang="en-ZW" sz="2000" b="1" dirty="0" smtClean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of </a:t>
                      </a:r>
                      <a:r>
                        <a:rPr lang="en-ZW" sz="2000" b="1" dirty="0" err="1" smtClean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ePMS</a:t>
                      </a:r>
                      <a:r>
                        <a:rPr lang="en-ZW" sz="2000" b="1" dirty="0" smtClean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&amp; DHIS2</a:t>
                      </a:r>
                      <a:r>
                        <a:rPr lang="en-ZW" sz="2000" b="1" baseline="0" dirty="0" smtClean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ZW" sz="2000" baseline="0" dirty="0" smtClean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to mitigate transcription &amp; arithmetic errors</a:t>
                      </a:r>
                      <a:endParaRPr lang="en-ZW" sz="2000" dirty="0" smtClean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699" marR="37699" marT="0" marB="0"/>
                </a:tc>
              </a:tr>
              <a:tr h="278993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ZW" sz="1800" dirty="0" smtClean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Poor data quality across</a:t>
                      </a:r>
                      <a:r>
                        <a:rPr lang="en-ZW" sz="1800" baseline="0" dirty="0" smtClean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most</a:t>
                      </a:r>
                      <a:r>
                        <a:rPr lang="en-ZW" sz="1800" dirty="0" smtClean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indicators</a:t>
                      </a:r>
                      <a:r>
                        <a:rPr lang="en-ZW" sz="1800" baseline="0" dirty="0" smtClean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collected through the DHIS2 which results in underreporting and over reporting on priority indicators </a:t>
                      </a:r>
                      <a:endParaRPr lang="en-ZW" sz="1800" dirty="0" smtClean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699" marR="37699" marT="0" marB="0">
                    <a:solidFill>
                      <a:schemeClr val="accent2"/>
                    </a:solidFill>
                  </a:tcPr>
                </a:tc>
                <a:tc vMerge="1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n-ZW" sz="2000" baseline="0" dirty="0" smtClean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699" marR="37699" marT="0" marB="0"/>
                </a:tc>
              </a:tr>
            </a:tbl>
          </a:graphicData>
        </a:graphic>
      </p:graphicFrame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1464" y="5970193"/>
            <a:ext cx="1152128" cy="8878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28405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W" sz="3600" dirty="0" smtClean="0">
                <a:latin typeface="+mj-lt"/>
              </a:rPr>
              <a:t>Presentation Outline </a:t>
            </a:r>
            <a:endParaRPr lang="en-ZW" sz="3600" dirty="0">
              <a:latin typeface="+mj-lt"/>
            </a:endParaRP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21120865"/>
              </p:ext>
            </p:extLst>
          </p:nvPr>
        </p:nvGraphicFramePr>
        <p:xfrm>
          <a:off x="335360" y="1052736"/>
          <a:ext cx="11449272" cy="51845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6" name="Picture 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9456" y="5970193"/>
            <a:ext cx="1379340" cy="8878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4551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defTabSz="914082" eaLnBrk="1" fontAlgn="auto" hangingPunct="1">
              <a:spcAft>
                <a:spcPts val="0"/>
              </a:spcAft>
              <a:defRPr/>
            </a:pPr>
            <a:r>
              <a:rPr lang="en-ZW" sz="4000" b="1" dirty="0" smtClean="0">
                <a:latin typeface="Gill Sans MT" panose="020B0502020104020203" pitchFamily="34" charset="0"/>
              </a:rPr>
              <a:t>Thank You &amp; Acknowledgements</a:t>
            </a:r>
            <a:endParaRPr lang="en-ZW" sz="4000" b="1" dirty="0">
              <a:latin typeface="Gill Sans MT" panose="020B0502020104020203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07368" y="1241346"/>
            <a:ext cx="8203232" cy="4779942"/>
          </a:xfrm>
        </p:spPr>
        <p:txBody>
          <a:bodyPr rtlCol="0">
            <a:noAutofit/>
          </a:bodyPr>
          <a:lstStyle/>
          <a:p>
            <a:pPr marL="342786" indent="-342786" defTabSz="914082" eaLnBrk="1" fontAlgn="auto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ZW" sz="2400" dirty="0">
                <a:latin typeface="+mn-lt"/>
              </a:rPr>
              <a:t>All levels of health care delivery systems</a:t>
            </a:r>
          </a:p>
          <a:p>
            <a:pPr marL="342786" indent="-342786" defTabSz="914082" eaLnBrk="1" fontAlgn="auto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ZW" sz="2400" dirty="0">
                <a:latin typeface="+mn-lt"/>
              </a:rPr>
              <a:t>NAC</a:t>
            </a:r>
          </a:p>
          <a:p>
            <a:pPr marL="342786" indent="-342786" defTabSz="914082" eaLnBrk="1" fontAlgn="auto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ZW" sz="2400" dirty="0">
                <a:latin typeface="+mn-lt"/>
              </a:rPr>
              <a:t>Global Fund</a:t>
            </a:r>
          </a:p>
          <a:p>
            <a:pPr marL="342786" indent="-342786" defTabSz="914082" eaLnBrk="1" fontAlgn="auto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ZW" sz="2400" dirty="0">
                <a:latin typeface="+mn-lt"/>
              </a:rPr>
              <a:t>PEPFAR</a:t>
            </a:r>
          </a:p>
          <a:p>
            <a:pPr marL="342786" indent="-342786" defTabSz="914082" eaLnBrk="1" fontAlgn="auto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ZW" sz="2400" dirty="0">
                <a:latin typeface="+mn-lt"/>
              </a:rPr>
              <a:t>USAID and CDC  </a:t>
            </a:r>
          </a:p>
          <a:p>
            <a:pPr marL="342786" indent="-342786" defTabSz="914082" eaLnBrk="1" fontAlgn="auto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ZW" sz="2400" dirty="0" smtClean="0">
                <a:latin typeface="+mn-lt"/>
              </a:rPr>
              <a:t>UN Family (WHO</a:t>
            </a:r>
            <a:r>
              <a:rPr lang="en-ZW" sz="2400" dirty="0">
                <a:latin typeface="+mn-lt"/>
              </a:rPr>
              <a:t>, UNDP, UNFPA, UNICEF, UNAIDS, </a:t>
            </a:r>
            <a:r>
              <a:rPr lang="en-ZW" sz="2400" dirty="0" smtClean="0">
                <a:latin typeface="+mn-lt"/>
              </a:rPr>
              <a:t>WFP)</a:t>
            </a:r>
            <a:endParaRPr lang="en-ZW" sz="2400" dirty="0">
              <a:latin typeface="+mn-lt"/>
            </a:endParaRPr>
          </a:p>
          <a:p>
            <a:pPr marL="342786" indent="-342786" defTabSz="914082" eaLnBrk="1" fontAlgn="auto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ZW" sz="2400" dirty="0">
                <a:latin typeface="+mn-lt"/>
              </a:rPr>
              <a:t>PSI, ITECH, OPHID, ZAZIC, </a:t>
            </a:r>
            <a:r>
              <a:rPr lang="en-ZW" sz="2400" dirty="0" smtClean="0">
                <a:latin typeface="+mn-lt"/>
              </a:rPr>
              <a:t>CHAI</a:t>
            </a:r>
            <a:r>
              <a:rPr lang="en-ZW" sz="2400" dirty="0">
                <a:latin typeface="+mn-lt"/>
              </a:rPr>
              <a:t>, PANGEA , FHI 360, CHEMONICS, EGPAF, ZNFPC</a:t>
            </a:r>
          </a:p>
          <a:p>
            <a:pPr marL="342786" indent="-342786" defTabSz="914082" eaLnBrk="1" fontAlgn="auto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ZW" sz="2400" dirty="0">
                <a:latin typeface="+mn-lt"/>
              </a:rPr>
              <a:t>DREAMS </a:t>
            </a:r>
            <a:r>
              <a:rPr lang="en-ZW" sz="2400" dirty="0" smtClean="0">
                <a:latin typeface="+mn-lt"/>
              </a:rPr>
              <a:t>partners</a:t>
            </a:r>
            <a:endParaRPr lang="en-ZW" sz="2400" dirty="0">
              <a:latin typeface="+mn-lt"/>
            </a:endParaRPr>
          </a:p>
          <a:p>
            <a:pPr marL="342786" indent="-342786" defTabSz="914082" eaLnBrk="1" fontAlgn="auto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ZW" sz="2400" dirty="0">
                <a:latin typeface="+mn-lt"/>
              </a:rPr>
              <a:t>Civil Society and communities at large</a:t>
            </a:r>
          </a:p>
          <a:p>
            <a:pPr marL="342786" indent="-342786" defTabSz="914082" eaLnBrk="1" fontAlgn="auto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ZW" sz="2400" dirty="0" smtClean="0">
                <a:latin typeface="+mn-lt"/>
              </a:rPr>
              <a:t>PLHIV</a:t>
            </a:r>
            <a:endParaRPr lang="en-ZW" sz="2400" dirty="0">
              <a:latin typeface="+mn-lt"/>
            </a:endParaRP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10600" y="1988840"/>
            <a:ext cx="3581400" cy="3133725"/>
          </a:xfr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9456" y="5970193"/>
            <a:ext cx="1379340" cy="8878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89062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9376" y="-1"/>
            <a:ext cx="11520022" cy="862459"/>
          </a:xfrm>
          <a:solidFill>
            <a:schemeClr val="bg1"/>
          </a:solidFill>
        </p:spPr>
        <p:txBody>
          <a:bodyPr>
            <a:normAutofit/>
          </a:bodyPr>
          <a:lstStyle/>
          <a:p>
            <a:r>
              <a:rPr lang="en-US" sz="3600" dirty="0" smtClean="0">
                <a:latin typeface="+mj-lt"/>
              </a:rPr>
              <a:t>Country Profile </a:t>
            </a:r>
            <a:endParaRPr lang="en-US" sz="3600" dirty="0">
              <a:latin typeface="+mj-lt"/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sz="half" idx="1"/>
          </p:nvPr>
        </p:nvSpPr>
        <p:spPr>
          <a:xfrm>
            <a:off x="16329" y="862458"/>
            <a:ext cx="6931809" cy="5132987"/>
          </a:xfrm>
          <a:solidFill>
            <a:schemeClr val="bg1"/>
          </a:solidFill>
          <a:ln w="25400">
            <a:noFill/>
          </a:ln>
        </p:spPr>
        <p:txBody>
          <a:bodyPr>
            <a:normAutofit fontScale="25000" lnSpcReduction="20000"/>
          </a:bodyPr>
          <a:lstStyle/>
          <a:p>
            <a:pPr>
              <a:defRPr/>
            </a:pPr>
            <a:r>
              <a:rPr lang="en-ZW" sz="8000" dirty="0" smtClean="0">
                <a:solidFill>
                  <a:schemeClr val="tx1"/>
                </a:solidFill>
                <a:latin typeface="+mn-lt"/>
              </a:rPr>
              <a:t>Zimbabwe is a landlocked country in SSA </a:t>
            </a:r>
          </a:p>
          <a:p>
            <a:pPr>
              <a:spcBef>
                <a:spcPts val="1800"/>
              </a:spcBef>
              <a:defRPr/>
            </a:pPr>
            <a:r>
              <a:rPr lang="en-ZW" sz="8000" b="1" i="1" dirty="0" smtClean="0">
                <a:solidFill>
                  <a:schemeClr val="tx1"/>
                </a:solidFill>
                <a:latin typeface="+mn-lt"/>
              </a:rPr>
              <a:t>Expenditure </a:t>
            </a:r>
            <a:r>
              <a:rPr lang="en-ZW" sz="8000" b="1" i="1" dirty="0">
                <a:solidFill>
                  <a:schemeClr val="tx1"/>
                </a:solidFill>
                <a:latin typeface="+mn-lt"/>
              </a:rPr>
              <a:t>on health as </a:t>
            </a:r>
            <a:r>
              <a:rPr lang="en-ZW" sz="8000" b="1" i="1" dirty="0" smtClean="0">
                <a:solidFill>
                  <a:schemeClr val="tx1"/>
                </a:solidFill>
                <a:latin typeface="+mn-lt"/>
              </a:rPr>
              <a:t>% Gross Domestic Product of 6.4% </a:t>
            </a:r>
            <a:r>
              <a:rPr lang="en-ZW" sz="8000" dirty="0" smtClean="0">
                <a:solidFill>
                  <a:schemeClr val="tx1"/>
                </a:solidFill>
                <a:latin typeface="+mn-lt"/>
              </a:rPr>
              <a:t>[Public </a:t>
            </a:r>
            <a:r>
              <a:rPr lang="en-ZW" sz="8000" dirty="0">
                <a:solidFill>
                  <a:schemeClr val="tx1"/>
                </a:solidFill>
                <a:latin typeface="+mn-lt"/>
              </a:rPr>
              <a:t>Expenditure </a:t>
            </a:r>
            <a:r>
              <a:rPr lang="en-ZW" sz="8000" dirty="0" smtClean="0">
                <a:solidFill>
                  <a:schemeClr val="tx1"/>
                </a:solidFill>
                <a:latin typeface="+mn-lt"/>
              </a:rPr>
              <a:t>Review – PER – 2015]</a:t>
            </a:r>
          </a:p>
          <a:p>
            <a:pPr>
              <a:lnSpc>
                <a:spcPct val="120000"/>
              </a:lnSpc>
              <a:spcBef>
                <a:spcPts val="1800"/>
              </a:spcBef>
              <a:defRPr/>
            </a:pPr>
            <a:r>
              <a:rPr lang="en-ZW" sz="8000" b="1" i="1" dirty="0" smtClean="0">
                <a:solidFill>
                  <a:schemeClr val="tx1"/>
                </a:solidFill>
                <a:latin typeface="+mn-lt"/>
              </a:rPr>
              <a:t>Maternal </a:t>
            </a:r>
            <a:r>
              <a:rPr lang="en-ZW" sz="8000" b="1" i="1" dirty="0">
                <a:solidFill>
                  <a:schemeClr val="tx1"/>
                </a:solidFill>
                <a:latin typeface="+mn-lt"/>
              </a:rPr>
              <a:t>&amp; </a:t>
            </a:r>
            <a:r>
              <a:rPr lang="en-ZW" sz="8000" b="1" i="1" dirty="0" smtClean="0">
                <a:solidFill>
                  <a:schemeClr val="tx1"/>
                </a:solidFill>
                <a:latin typeface="+mn-lt"/>
              </a:rPr>
              <a:t>&lt;5yr </a:t>
            </a:r>
            <a:r>
              <a:rPr lang="en-ZW" sz="8000" b="1" i="1" dirty="0">
                <a:solidFill>
                  <a:schemeClr val="tx1"/>
                </a:solidFill>
                <a:latin typeface="+mn-lt"/>
              </a:rPr>
              <a:t>child mortality </a:t>
            </a:r>
            <a:r>
              <a:rPr lang="en-ZW" sz="8000" b="1" i="1" dirty="0" smtClean="0">
                <a:solidFill>
                  <a:schemeClr val="tx1"/>
                </a:solidFill>
                <a:latin typeface="+mn-lt"/>
              </a:rPr>
              <a:t>rates of 614 deaths/100,000 </a:t>
            </a:r>
            <a:r>
              <a:rPr lang="en-ZW" sz="8000" b="1" i="1" dirty="0">
                <a:solidFill>
                  <a:schemeClr val="tx1"/>
                </a:solidFill>
                <a:latin typeface="+mn-lt"/>
              </a:rPr>
              <a:t>live births </a:t>
            </a:r>
            <a:r>
              <a:rPr lang="en-ZW" sz="8000" b="1" i="1" dirty="0" smtClean="0">
                <a:solidFill>
                  <a:schemeClr val="tx1"/>
                </a:solidFill>
                <a:latin typeface="+mn-lt"/>
              </a:rPr>
              <a:t>&amp; 75 </a:t>
            </a:r>
            <a:r>
              <a:rPr lang="en-ZW" sz="8000" b="1" i="1" dirty="0">
                <a:solidFill>
                  <a:schemeClr val="tx1"/>
                </a:solidFill>
                <a:latin typeface="+mn-lt"/>
              </a:rPr>
              <a:t>deaths/1,000 live births </a:t>
            </a:r>
            <a:r>
              <a:rPr lang="en-ZW" sz="8000" b="1" i="1" dirty="0" smtClean="0">
                <a:solidFill>
                  <a:schemeClr val="tx1"/>
                </a:solidFill>
                <a:latin typeface="+mn-lt"/>
              </a:rPr>
              <a:t>respectively </a:t>
            </a:r>
            <a:r>
              <a:rPr lang="en-ZW" sz="8000" i="1" dirty="0" smtClean="0">
                <a:solidFill>
                  <a:schemeClr val="tx1"/>
                </a:solidFill>
                <a:latin typeface="+mn-lt"/>
              </a:rPr>
              <a:t>[MICS, 2014]</a:t>
            </a:r>
          </a:p>
          <a:p>
            <a:pPr>
              <a:defRPr/>
            </a:pPr>
            <a:r>
              <a:rPr lang="en-ZW" sz="8000" dirty="0" smtClean="0">
                <a:solidFill>
                  <a:schemeClr val="tx1"/>
                </a:solidFill>
                <a:latin typeface="+mn-lt"/>
              </a:rPr>
              <a:t>Country </a:t>
            </a:r>
            <a:r>
              <a:rPr lang="en-ZW" sz="8000" b="1" i="1" dirty="0" smtClean="0">
                <a:solidFill>
                  <a:schemeClr val="tx1"/>
                </a:solidFill>
                <a:latin typeface="+mn-lt"/>
              </a:rPr>
              <a:t>heavily burdened </a:t>
            </a:r>
            <a:r>
              <a:rPr lang="en-ZW" sz="8000" b="1" i="1" dirty="0">
                <a:solidFill>
                  <a:schemeClr val="tx1"/>
                </a:solidFill>
                <a:latin typeface="+mn-lt"/>
              </a:rPr>
              <a:t>by </a:t>
            </a:r>
            <a:r>
              <a:rPr lang="en-ZW" sz="8000" b="1" i="1" dirty="0" smtClean="0">
                <a:solidFill>
                  <a:schemeClr val="tx1"/>
                </a:solidFill>
                <a:latin typeface="+mn-lt"/>
              </a:rPr>
              <a:t>HIV/AIDS and TB </a:t>
            </a:r>
          </a:p>
          <a:p>
            <a:pPr lvl="1">
              <a:defRPr/>
            </a:pPr>
            <a:r>
              <a:rPr lang="en-ZW" sz="7200" dirty="0" smtClean="0">
                <a:solidFill>
                  <a:schemeClr val="tx1"/>
                </a:solidFill>
                <a:latin typeface="+mn-lt"/>
              </a:rPr>
              <a:t>1</a:t>
            </a:r>
            <a:r>
              <a:rPr lang="en-ZW" sz="7200" b="1" i="1" dirty="0" smtClean="0">
                <a:solidFill>
                  <a:schemeClr val="tx1"/>
                </a:solidFill>
                <a:latin typeface="+mn-lt"/>
              </a:rPr>
              <a:t>.4M </a:t>
            </a:r>
            <a:r>
              <a:rPr lang="en-ZW" sz="7200" b="1" i="1" dirty="0">
                <a:solidFill>
                  <a:schemeClr val="tx1"/>
                </a:solidFill>
                <a:latin typeface="+mn-lt"/>
              </a:rPr>
              <a:t>PLHIV  </a:t>
            </a:r>
            <a:r>
              <a:rPr lang="en-ZW" sz="7200" dirty="0" smtClean="0">
                <a:solidFill>
                  <a:schemeClr val="tx1"/>
                </a:solidFill>
                <a:latin typeface="+mn-lt"/>
              </a:rPr>
              <a:t>(incl. 7% </a:t>
            </a:r>
            <a:r>
              <a:rPr lang="en-ZW" sz="7200" dirty="0">
                <a:solidFill>
                  <a:schemeClr val="tx1"/>
                </a:solidFill>
                <a:latin typeface="+mn-lt"/>
              </a:rPr>
              <a:t>children</a:t>
            </a:r>
            <a:r>
              <a:rPr lang="en-ZW" sz="7200" dirty="0" smtClean="0">
                <a:solidFill>
                  <a:schemeClr val="tx1"/>
                </a:solidFill>
                <a:latin typeface="+mn-lt"/>
              </a:rPr>
              <a:t>); </a:t>
            </a:r>
          </a:p>
          <a:p>
            <a:pPr lvl="1">
              <a:defRPr/>
            </a:pPr>
            <a:r>
              <a:rPr lang="en-ZW" sz="8000" b="1" i="1" dirty="0" smtClean="0">
                <a:solidFill>
                  <a:schemeClr val="tx1"/>
                </a:solidFill>
                <a:latin typeface="+mn-lt"/>
              </a:rPr>
              <a:t>HIV Incidence &amp; Prevalence of 0.48% &amp; </a:t>
            </a:r>
            <a:r>
              <a:rPr lang="en-ZW" sz="8000" b="1" i="1" dirty="0">
                <a:solidFill>
                  <a:schemeClr val="tx1"/>
                </a:solidFill>
                <a:latin typeface="+mn-lt"/>
              </a:rPr>
              <a:t>13.8% </a:t>
            </a:r>
            <a:r>
              <a:rPr lang="en-ZW" sz="8000" b="1" i="1" dirty="0" smtClean="0">
                <a:solidFill>
                  <a:schemeClr val="tx1"/>
                </a:solidFill>
                <a:latin typeface="+mn-lt"/>
              </a:rPr>
              <a:t>respectively </a:t>
            </a:r>
            <a:r>
              <a:rPr lang="en-ZW" sz="8000" i="1" dirty="0" smtClean="0">
                <a:solidFill>
                  <a:schemeClr val="tx1"/>
                </a:solidFill>
                <a:latin typeface="+mn-lt"/>
              </a:rPr>
              <a:t>[ZIMPHIA</a:t>
            </a:r>
            <a:r>
              <a:rPr lang="en-ZW" sz="8000" i="1" dirty="0">
                <a:solidFill>
                  <a:schemeClr val="tx1"/>
                </a:solidFill>
                <a:latin typeface="+mn-lt"/>
              </a:rPr>
              <a:t>, </a:t>
            </a:r>
            <a:r>
              <a:rPr lang="en-ZW" sz="8000" i="1" dirty="0" smtClean="0">
                <a:solidFill>
                  <a:schemeClr val="tx1"/>
                </a:solidFill>
                <a:latin typeface="+mn-lt"/>
              </a:rPr>
              <a:t>2016, MOHCC HIV Estimates 2017] </a:t>
            </a:r>
            <a:r>
              <a:rPr lang="en-ZW" sz="8000" dirty="0" smtClean="0">
                <a:solidFill>
                  <a:schemeClr val="tx1"/>
                </a:solidFill>
                <a:latin typeface="+mn-lt"/>
              </a:rPr>
              <a:t> </a:t>
            </a:r>
          </a:p>
          <a:p>
            <a:pPr lvl="1">
              <a:defRPr/>
            </a:pPr>
            <a:r>
              <a:rPr lang="en-ZW" sz="8000" b="1" dirty="0" smtClean="0">
                <a:solidFill>
                  <a:schemeClr val="tx1"/>
                </a:solidFill>
                <a:latin typeface="+mn-lt"/>
              </a:rPr>
              <a:t>TB prevalence of 314/100,000 </a:t>
            </a:r>
            <a:r>
              <a:rPr lang="en-ZW" sz="8000" b="1" dirty="0" err="1" smtClean="0">
                <a:solidFill>
                  <a:schemeClr val="tx1"/>
                </a:solidFill>
                <a:latin typeface="+mn-lt"/>
              </a:rPr>
              <a:t>popn</a:t>
            </a:r>
            <a:r>
              <a:rPr lang="en-ZW" sz="8000" b="1" i="1" dirty="0" smtClean="0">
                <a:solidFill>
                  <a:schemeClr val="tx1"/>
                </a:solidFill>
                <a:latin typeface="+mn-lt"/>
              </a:rPr>
              <a:t> </a:t>
            </a:r>
            <a:r>
              <a:rPr lang="en-ZW" sz="8000" i="1" dirty="0" smtClean="0">
                <a:solidFill>
                  <a:schemeClr val="tx1"/>
                </a:solidFill>
                <a:latin typeface="+mn-lt"/>
              </a:rPr>
              <a:t>[TB Prevalence Survey, 2015] </a:t>
            </a:r>
          </a:p>
          <a:p>
            <a:pPr>
              <a:defRPr/>
            </a:pPr>
            <a:r>
              <a:rPr lang="en-ZW" sz="8000" dirty="0" smtClean="0">
                <a:solidFill>
                  <a:schemeClr val="tx1"/>
                </a:solidFill>
                <a:latin typeface="+mn-lt"/>
              </a:rPr>
              <a:t>As at end Dec 2017, a </a:t>
            </a:r>
            <a:r>
              <a:rPr lang="en-ZW" sz="8000" b="1" i="1" dirty="0" smtClean="0">
                <a:solidFill>
                  <a:schemeClr val="tx1"/>
                </a:solidFill>
                <a:latin typeface="+mn-lt"/>
              </a:rPr>
              <a:t>total 1,119,909 people on ART </a:t>
            </a:r>
            <a:r>
              <a:rPr lang="en-ZW" sz="8000" i="1" dirty="0" smtClean="0">
                <a:solidFill>
                  <a:schemeClr val="tx1"/>
                </a:solidFill>
                <a:latin typeface="+mn-lt"/>
              </a:rPr>
              <a:t>(</a:t>
            </a:r>
            <a:r>
              <a:rPr lang="en-ZW" sz="8000" i="1" dirty="0" err="1" smtClean="0">
                <a:solidFill>
                  <a:schemeClr val="tx1"/>
                </a:solidFill>
                <a:latin typeface="+mn-lt"/>
              </a:rPr>
              <a:t>incl</a:t>
            </a:r>
            <a:r>
              <a:rPr lang="en-ZW" sz="8000" i="1" dirty="0" smtClean="0">
                <a:solidFill>
                  <a:schemeClr val="tx1"/>
                </a:solidFill>
                <a:latin typeface="+mn-lt"/>
              </a:rPr>
              <a:t> </a:t>
            </a:r>
            <a:r>
              <a:rPr lang="en-ZW" sz="8000" b="1" i="1" dirty="0" smtClean="0">
                <a:solidFill>
                  <a:schemeClr val="tx1"/>
                </a:solidFill>
                <a:latin typeface="+mn-lt"/>
              </a:rPr>
              <a:t>68,119 </a:t>
            </a:r>
            <a:r>
              <a:rPr lang="en-ZW" sz="8000" dirty="0" smtClean="0">
                <a:solidFill>
                  <a:schemeClr val="tx1"/>
                </a:solidFill>
                <a:latin typeface="+mn-lt"/>
              </a:rPr>
              <a:t>children, 0-14yrs) </a:t>
            </a:r>
            <a:r>
              <a:rPr lang="en-ZW" sz="8000" i="1" dirty="0" smtClean="0">
                <a:solidFill>
                  <a:schemeClr val="tx1"/>
                </a:solidFill>
                <a:latin typeface="+mn-lt"/>
              </a:rPr>
              <a:t>[MOHCC, 2018]</a:t>
            </a:r>
            <a:endParaRPr lang="en-ZW" sz="8000" i="1" dirty="0">
              <a:solidFill>
                <a:schemeClr val="tx1"/>
              </a:solidFill>
              <a:latin typeface="+mn-lt"/>
            </a:endParaRPr>
          </a:p>
          <a:p>
            <a:pPr lvl="1">
              <a:defRPr/>
            </a:pPr>
            <a:endParaRPr lang="en-ZW" sz="2200" dirty="0">
              <a:latin typeface="+mn-lt"/>
            </a:endParaRPr>
          </a:p>
          <a:p>
            <a:pPr lvl="1">
              <a:defRPr/>
            </a:pPr>
            <a:endParaRPr lang="en-ZW" sz="2200" dirty="0"/>
          </a:p>
          <a:p>
            <a:endParaRPr lang="en-US" sz="2400" dirty="0"/>
          </a:p>
          <a:p>
            <a:pPr marL="0" indent="0">
              <a:buNone/>
            </a:pPr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7138039" y="620689"/>
            <a:ext cx="5039301" cy="5328592"/>
          </a:xfrm>
          <a:solidFill>
            <a:schemeClr val="bg1"/>
          </a:solidFill>
        </p:spPr>
        <p:txBody>
          <a:bodyPr>
            <a:normAutofit fontScale="25000" lnSpcReduction="20000"/>
          </a:bodyPr>
          <a:lstStyle/>
          <a:p>
            <a:pPr marL="0" indent="0">
              <a:buNone/>
            </a:pPr>
            <a:r>
              <a:rPr lang="fr-FR" sz="6400" b="1" dirty="0"/>
              <a:t> </a:t>
            </a:r>
            <a:r>
              <a:rPr lang="fr-FR" sz="6400" b="1" dirty="0" smtClean="0"/>
              <a:t>         </a:t>
            </a:r>
            <a:r>
              <a:rPr lang="fr-FR" sz="7200" b="1" dirty="0" smtClean="0"/>
              <a:t>Total </a:t>
            </a:r>
            <a:r>
              <a:rPr lang="fr-FR" sz="7200" b="1" dirty="0" err="1"/>
              <a:t>Popn</a:t>
            </a:r>
            <a:r>
              <a:rPr lang="fr-FR" sz="7200" b="1" dirty="0"/>
              <a:t> ~ 13 million </a:t>
            </a:r>
            <a:r>
              <a:rPr lang="fr-FR" sz="7200" b="1" dirty="0" smtClean="0"/>
              <a:t>[2012 </a:t>
            </a:r>
            <a:r>
              <a:rPr lang="fr-FR" sz="7200" b="1" dirty="0" err="1" smtClean="0"/>
              <a:t>Census</a:t>
            </a:r>
            <a:r>
              <a:rPr lang="fr-FR" sz="4800" b="1" dirty="0"/>
              <a:t>]</a:t>
            </a:r>
          </a:p>
          <a:p>
            <a:endParaRPr lang="en-US" dirty="0"/>
          </a:p>
        </p:txBody>
      </p:sp>
      <p:pic>
        <p:nvPicPr>
          <p:cNvPr id="1026" name="Picture 2" descr="http://www.ezilon.com/maps/images/africa/political-map-of-Zimbabwe.g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60097" y="862459"/>
            <a:ext cx="5039301" cy="5256584"/>
          </a:xfrm>
          <a:prstGeom prst="rect">
            <a:avLst/>
          </a:prstGeom>
          <a:noFill/>
          <a:ln>
            <a:solidFill>
              <a:srgbClr val="00206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1464" y="5970193"/>
            <a:ext cx="1152128" cy="8878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99478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9336" y="70837"/>
            <a:ext cx="12192000" cy="994248"/>
          </a:xfrm>
        </p:spPr>
        <p:txBody>
          <a:bodyPr>
            <a:noAutofit/>
          </a:bodyPr>
          <a:lstStyle/>
          <a:p>
            <a:r>
              <a:rPr lang="en-ZW" sz="2800" dirty="0" smtClean="0">
                <a:latin typeface="+mj-lt"/>
              </a:rPr>
              <a:t>Despite significant </a:t>
            </a:r>
            <a:r>
              <a:rPr lang="en-ZW" sz="2800" dirty="0">
                <a:latin typeface="+mj-lt"/>
              </a:rPr>
              <a:t>milestones </a:t>
            </a:r>
            <a:r>
              <a:rPr lang="en-ZW" sz="2800" dirty="0" smtClean="0">
                <a:latin typeface="+mj-lt"/>
              </a:rPr>
              <a:t>having </a:t>
            </a:r>
            <a:r>
              <a:rPr lang="en-ZW" sz="2800" dirty="0">
                <a:latin typeface="+mj-lt"/>
              </a:rPr>
              <a:t>been achieved and country on track </a:t>
            </a:r>
            <a:r>
              <a:rPr lang="en-ZW" sz="2800" dirty="0" smtClean="0">
                <a:latin typeface="+mj-lt"/>
              </a:rPr>
              <a:t>towards meeting 90 </a:t>
            </a:r>
            <a:r>
              <a:rPr lang="en-ZW" sz="2800" dirty="0">
                <a:latin typeface="+mj-lt"/>
              </a:rPr>
              <a:t>90 90 targets </a:t>
            </a:r>
            <a:r>
              <a:rPr lang="en-ZW" sz="2800" dirty="0" smtClean="0">
                <a:latin typeface="+mj-lt"/>
              </a:rPr>
              <a:t>before 2020, gaps still exists….</a:t>
            </a:r>
            <a:endParaRPr lang="en-US" sz="2800" dirty="0">
              <a:latin typeface="+mj-lt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7426630" y="1282291"/>
            <a:ext cx="4548809" cy="4738997"/>
          </a:xfrm>
          <a:ln w="25400">
            <a:solidFill>
              <a:schemeClr val="tx2">
                <a:lumMod val="60000"/>
                <a:lumOff val="40000"/>
              </a:schemeClr>
            </a:solidFill>
          </a:ln>
        </p:spPr>
        <p:txBody>
          <a:bodyPr>
            <a:normAutofit lnSpcReduction="10000"/>
          </a:bodyPr>
          <a:lstStyle/>
          <a:p>
            <a:r>
              <a:rPr lang="en-ZW" sz="2300" dirty="0" smtClean="0">
                <a:latin typeface="+mn-lt"/>
              </a:rPr>
              <a:t>Biggest </a:t>
            </a:r>
            <a:r>
              <a:rPr lang="en-ZW" sz="2300" dirty="0">
                <a:latin typeface="+mn-lt"/>
              </a:rPr>
              <a:t>gap remains on </a:t>
            </a:r>
            <a:r>
              <a:rPr lang="en-ZW" sz="2300" dirty="0" smtClean="0">
                <a:latin typeface="+mn-lt"/>
              </a:rPr>
              <a:t>first 90 </a:t>
            </a:r>
            <a:r>
              <a:rPr lang="en-ZW" sz="2300" dirty="0">
                <a:latin typeface="+mn-lt"/>
              </a:rPr>
              <a:t>which is still </a:t>
            </a:r>
            <a:r>
              <a:rPr lang="en-ZW" sz="2300" b="1" i="1" dirty="0">
                <a:latin typeface="+mn-lt"/>
              </a:rPr>
              <a:t>74,2</a:t>
            </a:r>
            <a:r>
              <a:rPr lang="en-ZW" sz="2300" b="1" i="1" dirty="0" smtClean="0">
                <a:latin typeface="+mn-lt"/>
              </a:rPr>
              <a:t>%</a:t>
            </a:r>
            <a:endParaRPr lang="en-ZW" sz="2300" dirty="0" smtClean="0">
              <a:latin typeface="+mn-lt"/>
            </a:endParaRPr>
          </a:p>
          <a:p>
            <a:r>
              <a:rPr lang="en-ZW" sz="2300" b="1" dirty="0" smtClean="0">
                <a:latin typeface="+mn-lt"/>
              </a:rPr>
              <a:t>Variations </a:t>
            </a:r>
            <a:r>
              <a:rPr lang="en-ZW" sz="2300" dirty="0" smtClean="0">
                <a:latin typeface="+mn-lt"/>
              </a:rPr>
              <a:t>in achieving 90 90 90 still noted by </a:t>
            </a:r>
            <a:r>
              <a:rPr lang="en-ZW" sz="2300" b="1" dirty="0" smtClean="0">
                <a:latin typeface="+mn-lt"/>
              </a:rPr>
              <a:t>geographic area &amp; different target population groups</a:t>
            </a:r>
          </a:p>
          <a:p>
            <a:r>
              <a:rPr lang="en-ZW" sz="2300" dirty="0" smtClean="0">
                <a:latin typeface="+mn-lt"/>
              </a:rPr>
              <a:t>Country </a:t>
            </a:r>
            <a:r>
              <a:rPr lang="en-ZW" sz="2300" b="1" dirty="0" smtClean="0">
                <a:latin typeface="+mn-lt"/>
              </a:rPr>
              <a:t>adapted use of cascades </a:t>
            </a:r>
            <a:r>
              <a:rPr lang="en-ZW" sz="2300" dirty="0" smtClean="0">
                <a:latin typeface="+mn-lt"/>
              </a:rPr>
              <a:t>at all levels from the 2015 WHO SI guidelines </a:t>
            </a:r>
            <a:r>
              <a:rPr lang="en-ZW" sz="2300" b="1" dirty="0" smtClean="0">
                <a:latin typeface="+mn-lt"/>
              </a:rPr>
              <a:t>as a </a:t>
            </a:r>
            <a:r>
              <a:rPr lang="en-ZW" sz="2300" b="1" dirty="0">
                <a:latin typeface="+mn-lt"/>
              </a:rPr>
              <a:t>key monitoring strategy for achieving 90-90-90 </a:t>
            </a:r>
            <a:r>
              <a:rPr lang="en-ZW" sz="2300" dirty="0">
                <a:latin typeface="+mn-lt"/>
              </a:rPr>
              <a:t>global HIV </a:t>
            </a:r>
            <a:r>
              <a:rPr lang="en-ZW" sz="2300" dirty="0" smtClean="0">
                <a:latin typeface="+mn-lt"/>
              </a:rPr>
              <a:t>targets</a:t>
            </a:r>
            <a:endParaRPr lang="en-ZW" sz="2300" dirty="0">
              <a:latin typeface="+mn-lt"/>
            </a:endParaRPr>
          </a:p>
          <a:p>
            <a:endParaRPr lang="en-ZW" sz="2300" dirty="0" smtClean="0">
              <a:latin typeface="+mn-lt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627174" y="5689635"/>
            <a:ext cx="163602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ZW" sz="1200" dirty="0" smtClean="0"/>
              <a:t>Source: ZIMPHIA, 2016</a:t>
            </a:r>
            <a:endParaRPr lang="en-ZW" sz="1200" dirty="0"/>
          </a:p>
        </p:txBody>
      </p:sp>
      <p:graphicFrame>
        <p:nvGraphicFramePr>
          <p:cNvPr id="7" name="Content Placeholder 7">
            <a:extLst/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60092668"/>
              </p:ext>
            </p:extLst>
          </p:nvPr>
        </p:nvGraphicFramePr>
        <p:xfrm>
          <a:off x="479376" y="1345643"/>
          <a:ext cx="6783823" cy="43439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9" name="Oval 8"/>
          <p:cNvSpPr/>
          <p:nvPr/>
        </p:nvSpPr>
        <p:spPr>
          <a:xfrm>
            <a:off x="983432" y="1628799"/>
            <a:ext cx="1295400" cy="406083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ZW">
              <a:solidFill>
                <a:prstClr val="white"/>
              </a:solidFill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1464" y="5970193"/>
            <a:ext cx="1152128" cy="8878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67486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W" sz="3600" dirty="0" smtClean="0">
                <a:latin typeface="+mj-lt"/>
              </a:rPr>
              <a:t>Zimbabwe’s Health Information Management System (Background)</a:t>
            </a:r>
            <a:endParaRPr lang="en-ZW" sz="3600" dirty="0">
              <a:latin typeface="+mj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7348" y="1145503"/>
            <a:ext cx="7344816" cy="5328592"/>
          </a:xfrm>
          <a:solidFill>
            <a:schemeClr val="bg1"/>
          </a:solidFill>
        </p:spPr>
        <p:txBody>
          <a:bodyPr/>
          <a:lstStyle/>
          <a:p>
            <a:pPr defTabSz="829728" eaLnBrk="1" hangingPunct="1"/>
            <a:r>
              <a:rPr lang="en-ZW" sz="2000" b="1" i="1" dirty="0">
                <a:solidFill>
                  <a:srgbClr val="333399">
                    <a:lumMod val="75000"/>
                  </a:srgbClr>
                </a:solidFill>
                <a:latin typeface="Gill Sans MT" panose="020B0502020104020203" pitchFamily="34" charset="0"/>
                <a:cs typeface="Arial"/>
              </a:rPr>
              <a:t>S</a:t>
            </a:r>
            <a:r>
              <a:rPr lang="en-ZW" sz="2000" b="1" i="1" dirty="0" smtClean="0">
                <a:solidFill>
                  <a:srgbClr val="333399">
                    <a:lumMod val="75000"/>
                  </a:srgbClr>
                </a:solidFill>
                <a:latin typeface="Gill Sans MT" panose="020B0502020104020203" pitchFamily="34" charset="0"/>
                <a:cs typeface="Arial"/>
              </a:rPr>
              <a:t>ystems and structures in place </a:t>
            </a:r>
            <a:r>
              <a:rPr lang="en-ZW" sz="2000" dirty="0" smtClean="0">
                <a:solidFill>
                  <a:srgbClr val="333399">
                    <a:lumMod val="75000"/>
                  </a:srgbClr>
                </a:solidFill>
                <a:latin typeface="Gill Sans MT" panose="020B0502020104020203" pitchFamily="34" charset="0"/>
                <a:cs typeface="Arial"/>
              </a:rPr>
              <a:t>for planning &amp; coordination of M&amp;E</a:t>
            </a:r>
          </a:p>
          <a:p>
            <a:pPr lvl="1" defTabSz="829728" eaLnBrk="1" hangingPunct="1"/>
            <a:r>
              <a:rPr lang="en-ZW" sz="2000" b="1" i="1" dirty="0" smtClean="0">
                <a:solidFill>
                  <a:srgbClr val="333399">
                    <a:lumMod val="75000"/>
                  </a:srgbClr>
                </a:solidFill>
                <a:latin typeface="Gill Sans MT" panose="020B0502020104020203" pitchFamily="34" charset="0"/>
                <a:cs typeface="Arial"/>
              </a:rPr>
              <a:t>Comprehensive costed national M&amp;E plan in place </a:t>
            </a:r>
            <a:r>
              <a:rPr lang="en-ZW" sz="2000" dirty="0" smtClean="0">
                <a:solidFill>
                  <a:srgbClr val="333399">
                    <a:lumMod val="75000"/>
                  </a:srgbClr>
                </a:solidFill>
                <a:latin typeface="Gill Sans MT" panose="020B0502020104020203" pitchFamily="34" charset="0"/>
                <a:cs typeface="Arial"/>
              </a:rPr>
              <a:t>complemented by indicator guides, job aides, SOPs </a:t>
            </a:r>
            <a:r>
              <a:rPr lang="en-ZW" sz="2000" dirty="0" err="1" smtClean="0">
                <a:solidFill>
                  <a:srgbClr val="333399">
                    <a:lumMod val="75000"/>
                  </a:srgbClr>
                </a:solidFill>
                <a:latin typeface="Gill Sans MT" panose="020B0502020104020203" pitchFamily="34" charset="0"/>
                <a:cs typeface="Arial"/>
              </a:rPr>
              <a:t>etc</a:t>
            </a:r>
            <a:endParaRPr lang="en-ZW" sz="2000" dirty="0" smtClean="0">
              <a:solidFill>
                <a:srgbClr val="333399">
                  <a:lumMod val="75000"/>
                </a:srgbClr>
              </a:solidFill>
              <a:latin typeface="Gill Sans MT" panose="020B0502020104020203" pitchFamily="34" charset="0"/>
              <a:cs typeface="Arial"/>
            </a:endParaRPr>
          </a:p>
          <a:p>
            <a:pPr lvl="1" defTabSz="829728" eaLnBrk="1" hangingPunct="1"/>
            <a:r>
              <a:rPr lang="en-ZW" sz="2000" b="1" i="1" dirty="0" smtClean="0">
                <a:solidFill>
                  <a:srgbClr val="333399">
                    <a:lumMod val="75000"/>
                  </a:srgbClr>
                </a:solidFill>
                <a:latin typeface="Gill Sans MT" panose="020B0502020104020203" pitchFamily="34" charset="0"/>
                <a:cs typeface="Arial"/>
              </a:rPr>
              <a:t>M&amp;E Department headed by a Director in place which provides oversight to all M&amp;E issues </a:t>
            </a:r>
            <a:r>
              <a:rPr lang="en-ZW" sz="2000" dirty="0" smtClean="0">
                <a:solidFill>
                  <a:srgbClr val="333399">
                    <a:lumMod val="75000"/>
                  </a:srgbClr>
                </a:solidFill>
                <a:latin typeface="Gill Sans MT" panose="020B0502020104020203" pitchFamily="34" charset="0"/>
                <a:cs typeface="Arial"/>
              </a:rPr>
              <a:t>under each disease programme at national, provincial and district levels</a:t>
            </a:r>
          </a:p>
          <a:p>
            <a:pPr lvl="1" defTabSz="829728" eaLnBrk="1" hangingPunct="1"/>
            <a:r>
              <a:rPr lang="en-ZW" sz="2000" b="1" i="1" dirty="0" smtClean="0">
                <a:solidFill>
                  <a:srgbClr val="333399">
                    <a:lumMod val="75000"/>
                  </a:srgbClr>
                </a:solidFill>
                <a:latin typeface="Gill Sans MT" panose="020B0502020104020203" pitchFamily="34" charset="0"/>
                <a:ea typeface="+mn-ea"/>
                <a:cs typeface="Arial"/>
              </a:rPr>
              <a:t>Vibrant M&amp;E subcommittee in place with strong partner representation</a:t>
            </a:r>
            <a:r>
              <a:rPr lang="en-ZW" sz="2000" dirty="0" smtClean="0">
                <a:solidFill>
                  <a:srgbClr val="333399">
                    <a:lumMod val="75000"/>
                  </a:srgbClr>
                </a:solidFill>
                <a:latin typeface="Gill Sans MT" panose="020B0502020104020203" pitchFamily="34" charset="0"/>
                <a:ea typeface="+mn-ea"/>
                <a:cs typeface="Arial"/>
              </a:rPr>
              <a:t> for broad based technical consultations and </a:t>
            </a:r>
            <a:r>
              <a:rPr lang="en-ZW" sz="2000" dirty="0">
                <a:solidFill>
                  <a:srgbClr val="333399">
                    <a:lumMod val="75000"/>
                  </a:srgbClr>
                </a:solidFill>
                <a:latin typeface="Gill Sans MT" panose="020B0502020104020203" pitchFamily="34" charset="0"/>
                <a:ea typeface="+mn-ea"/>
                <a:cs typeface="Arial"/>
              </a:rPr>
              <a:t>financial </a:t>
            </a:r>
            <a:r>
              <a:rPr lang="en-ZW" sz="2000" dirty="0" smtClean="0">
                <a:solidFill>
                  <a:srgbClr val="333399">
                    <a:lumMod val="75000"/>
                  </a:srgbClr>
                </a:solidFill>
                <a:latin typeface="Gill Sans MT" panose="020B0502020104020203" pitchFamily="34" charset="0"/>
                <a:ea typeface="+mn-ea"/>
                <a:cs typeface="Arial"/>
              </a:rPr>
              <a:t>support </a:t>
            </a:r>
          </a:p>
          <a:p>
            <a:pPr defTabSz="829728" eaLnBrk="1" hangingPunct="1"/>
            <a:r>
              <a:rPr lang="en-ZW" sz="2000" b="1" i="1" dirty="0" smtClean="0">
                <a:solidFill>
                  <a:srgbClr val="333399">
                    <a:lumMod val="75000"/>
                  </a:srgbClr>
                </a:solidFill>
                <a:latin typeface="Gill Sans MT" panose="020B0502020104020203" pitchFamily="34" charset="0"/>
                <a:ea typeface="+mn-ea"/>
                <a:cs typeface="Arial"/>
              </a:rPr>
              <a:t>Data collection/reporting systems </a:t>
            </a:r>
            <a:r>
              <a:rPr lang="en-ZW" sz="2000" dirty="0" smtClean="0">
                <a:solidFill>
                  <a:srgbClr val="333399">
                    <a:lumMod val="75000"/>
                  </a:srgbClr>
                </a:solidFill>
                <a:latin typeface="Gill Sans MT" panose="020B0502020104020203" pitchFamily="34" charset="0"/>
                <a:ea typeface="+mn-ea"/>
                <a:cs typeface="Arial"/>
              </a:rPr>
              <a:t>at primary health care level </a:t>
            </a:r>
            <a:r>
              <a:rPr lang="en-ZW" sz="2000" b="1" dirty="0" smtClean="0">
                <a:solidFill>
                  <a:srgbClr val="333399">
                    <a:lumMod val="75000"/>
                  </a:srgbClr>
                </a:solidFill>
                <a:latin typeface="Gill Sans MT" panose="020B0502020104020203" pitchFamily="34" charset="0"/>
                <a:ea typeface="+mn-ea"/>
                <a:cs typeface="Arial"/>
              </a:rPr>
              <a:t>predominantly manual &amp; paper based </a:t>
            </a:r>
            <a:r>
              <a:rPr lang="en-ZW" sz="2000" dirty="0" smtClean="0">
                <a:solidFill>
                  <a:srgbClr val="333399">
                    <a:lumMod val="75000"/>
                  </a:srgbClr>
                </a:solidFill>
                <a:latin typeface="Gill Sans MT" panose="020B0502020104020203" pitchFamily="34" charset="0"/>
                <a:ea typeface="+mn-ea"/>
                <a:cs typeface="Arial"/>
              </a:rPr>
              <a:t>with </a:t>
            </a:r>
            <a:r>
              <a:rPr lang="en-ZW" sz="2000" b="1" i="1" dirty="0" smtClean="0">
                <a:solidFill>
                  <a:srgbClr val="333399">
                    <a:lumMod val="75000"/>
                  </a:srgbClr>
                </a:solidFill>
                <a:latin typeface="Gill Sans MT" panose="020B0502020104020203" pitchFamily="34" charset="0"/>
                <a:ea typeface="+mn-ea"/>
                <a:cs typeface="Arial"/>
              </a:rPr>
              <a:t>a web-based Health </a:t>
            </a:r>
            <a:r>
              <a:rPr lang="en-ZW" sz="2000" b="1" i="1" dirty="0">
                <a:solidFill>
                  <a:srgbClr val="333399">
                    <a:lumMod val="75000"/>
                  </a:srgbClr>
                </a:solidFill>
                <a:latin typeface="Gill Sans MT" panose="020B0502020104020203" pitchFamily="34" charset="0"/>
                <a:ea typeface="+mn-ea"/>
                <a:cs typeface="Arial"/>
              </a:rPr>
              <a:t>Information System (DHIS2) </a:t>
            </a:r>
            <a:r>
              <a:rPr lang="en-ZW" sz="2000" b="1" i="1" dirty="0" smtClean="0">
                <a:solidFill>
                  <a:srgbClr val="333399">
                    <a:lumMod val="75000"/>
                  </a:srgbClr>
                </a:solidFill>
                <a:latin typeface="Gill Sans MT" panose="020B0502020104020203" pitchFamily="34" charset="0"/>
                <a:ea typeface="+mn-ea"/>
                <a:cs typeface="Arial"/>
              </a:rPr>
              <a:t>available from district level </a:t>
            </a:r>
            <a:r>
              <a:rPr lang="en-ZW" sz="2000" dirty="0" smtClean="0">
                <a:solidFill>
                  <a:srgbClr val="333399">
                    <a:lumMod val="75000"/>
                  </a:srgbClr>
                </a:solidFill>
                <a:latin typeface="Gill Sans MT" panose="020B0502020104020203" pitchFamily="34" charset="0"/>
                <a:ea typeface="+mn-ea"/>
                <a:cs typeface="Arial"/>
              </a:rPr>
              <a:t>which facilitates electronic data upload and analysis</a:t>
            </a:r>
          </a:p>
        </p:txBody>
      </p:sp>
      <p:pic>
        <p:nvPicPr>
          <p:cNvPr id="5" name="Content Placeholder 4"/>
          <p:cNvPicPr>
            <a:picLocks noGrp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72164" y="1628800"/>
            <a:ext cx="4401030" cy="4537518"/>
          </a:xfrm>
          <a:prstGeom prst="rect">
            <a:avLst/>
          </a:prstGeom>
          <a:noFill/>
          <a:ln w="25400" cmpd="sng">
            <a:solidFill>
              <a:srgbClr val="000000"/>
            </a:solidFill>
            <a:miter lim="800000"/>
            <a:headEnd/>
            <a:tailEnd/>
          </a:ln>
          <a:effectLst/>
        </p:spPr>
      </p:pic>
      <p:sp>
        <p:nvSpPr>
          <p:cNvPr id="6" name="Rectangle 5"/>
          <p:cNvSpPr/>
          <p:nvPr/>
        </p:nvSpPr>
        <p:spPr>
          <a:xfrm>
            <a:off x="7608168" y="1321023"/>
            <a:ext cx="4849593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b="1" dirty="0">
                <a:latin typeface="Times New Roman" panose="02020603050405020304" pitchFamily="18" charset="0"/>
                <a:ea typeface="Calibri" panose="020F0502020204030204" pitchFamily="34" charset="0"/>
              </a:rPr>
              <a:t>Data flow between different levels of care in the MoHCC</a:t>
            </a:r>
            <a:endParaRPr lang="en-ZW" sz="1400" dirty="0"/>
          </a:p>
        </p:txBody>
      </p:sp>
      <p:sp>
        <p:nvSpPr>
          <p:cNvPr id="7" name="TextBox 6"/>
          <p:cNvSpPr txBox="1"/>
          <p:nvPr/>
        </p:nvSpPr>
        <p:spPr>
          <a:xfrm>
            <a:off x="8176403" y="6166318"/>
            <a:ext cx="3796791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ZW" sz="1400" dirty="0" smtClean="0"/>
              <a:t>Source: MOHCC M&amp;E Strategy, 2015 - 2020</a:t>
            </a:r>
            <a:endParaRPr lang="en-ZW" sz="1400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3432" y="6381328"/>
            <a:ext cx="1152128" cy="4766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89112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W" sz="3600" dirty="0" smtClean="0">
                <a:latin typeface="+mj-lt"/>
              </a:rPr>
              <a:t>Evolution of Zimbabwean HMIS/DHIS2 system </a:t>
            </a:r>
            <a:endParaRPr lang="en-ZW" sz="3600" dirty="0">
              <a:latin typeface="+mj-lt"/>
            </a:endParaRPr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99223218"/>
              </p:ext>
            </p:extLst>
          </p:nvPr>
        </p:nvGraphicFramePr>
        <p:xfrm>
          <a:off x="911424" y="1238270"/>
          <a:ext cx="10945216" cy="50710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80975821"/>
              </p:ext>
            </p:extLst>
          </p:nvPr>
        </p:nvGraphicFramePr>
        <p:xfrm>
          <a:off x="191344" y="1238269"/>
          <a:ext cx="1296144" cy="463900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96144"/>
              </a:tblGrid>
              <a:tr h="1546334">
                <a:tc>
                  <a:txBody>
                    <a:bodyPr/>
                    <a:lstStyle/>
                    <a:p>
                      <a:pPr algn="ctr"/>
                      <a:r>
                        <a:rPr lang="en-ZW" sz="2800" b="1" dirty="0" smtClean="0">
                          <a:solidFill>
                            <a:schemeClr val="bg1"/>
                          </a:solidFill>
                        </a:rPr>
                        <a:t>2011</a:t>
                      </a:r>
                      <a:endParaRPr lang="en-ZW" sz="28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7030A0"/>
                    </a:solidFill>
                  </a:tcPr>
                </a:tc>
              </a:tr>
              <a:tr h="1546334">
                <a:tc>
                  <a:txBody>
                    <a:bodyPr/>
                    <a:lstStyle/>
                    <a:p>
                      <a:pPr algn="ctr"/>
                      <a:r>
                        <a:rPr lang="en-ZW" sz="2800" b="1" dirty="0" smtClean="0">
                          <a:solidFill>
                            <a:schemeClr val="bg1"/>
                          </a:solidFill>
                        </a:rPr>
                        <a:t>2012</a:t>
                      </a:r>
                      <a:endParaRPr lang="en-ZW" sz="28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7030A0"/>
                    </a:solidFill>
                  </a:tcPr>
                </a:tc>
              </a:tr>
              <a:tr h="1546334">
                <a:tc>
                  <a:txBody>
                    <a:bodyPr/>
                    <a:lstStyle/>
                    <a:p>
                      <a:pPr algn="ctr"/>
                      <a:r>
                        <a:rPr lang="en-ZW" sz="2800" b="1" dirty="0" smtClean="0">
                          <a:solidFill>
                            <a:schemeClr val="bg1"/>
                          </a:solidFill>
                        </a:rPr>
                        <a:t>2013</a:t>
                      </a:r>
                      <a:endParaRPr lang="en-ZW" sz="28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7030A0"/>
                    </a:solidFill>
                  </a:tcPr>
                </a:tc>
              </a:tr>
            </a:tbl>
          </a:graphicData>
        </a:graphic>
      </p:graphicFrame>
      <p:pic>
        <p:nvPicPr>
          <p:cNvPr id="8" name="Picture 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1464" y="5970193"/>
            <a:ext cx="1152128" cy="887807"/>
          </a:xfrm>
          <a:prstGeom prst="rect">
            <a:avLst/>
          </a:prstGeom>
        </p:spPr>
      </p:pic>
      <p:pic>
        <p:nvPicPr>
          <p:cNvPr id="9" name="Content Placeholder 5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 bwMode="auto">
          <a:xfrm>
            <a:off x="8760296" y="1340768"/>
            <a:ext cx="3389152" cy="17342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799177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392" y="393570"/>
            <a:ext cx="11233248" cy="462279"/>
          </a:xfrm>
        </p:spPr>
        <p:txBody>
          <a:bodyPr>
            <a:noAutofit/>
          </a:bodyPr>
          <a:lstStyle/>
          <a:p>
            <a:r>
              <a:rPr lang="en-US" sz="3600" b="1" dirty="0" smtClean="0">
                <a:latin typeface="+mj-lt"/>
              </a:rPr>
              <a:t>Roll out of electronic patient level systems to facilitate longitudinal tracking of HIV clients …</a:t>
            </a:r>
            <a:endParaRPr lang="en-ZW" sz="3600" dirty="0">
              <a:latin typeface="+mj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9336" y="1298103"/>
            <a:ext cx="6912768" cy="4752528"/>
          </a:xfrm>
          <a:ln w="25400">
            <a:solidFill>
              <a:schemeClr val="tx1"/>
            </a:solidFill>
          </a:ln>
        </p:spPr>
        <p:txBody>
          <a:bodyPr>
            <a:normAutofit fontScale="47500" lnSpcReduction="20000"/>
          </a:bodyPr>
          <a:lstStyle/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ZW" sz="3800" b="1" i="1" dirty="0" smtClean="0">
                <a:latin typeface="+mn-lt"/>
              </a:rPr>
              <a:t>Due to increased workload &amp; need to meet HIV reporting commitments </a:t>
            </a:r>
            <a:r>
              <a:rPr lang="en-ZW" sz="3800" dirty="0" smtClean="0">
                <a:latin typeface="+mn-lt"/>
              </a:rPr>
              <a:t>(nationally and internationally) </a:t>
            </a:r>
          </a:p>
          <a:p>
            <a:pPr lvl="1">
              <a:lnSpc>
                <a:spcPct val="120000"/>
              </a:lnSpc>
              <a:spcBef>
                <a:spcPts val="0"/>
              </a:spcBef>
            </a:pPr>
            <a:r>
              <a:rPr lang="en-ZW" sz="3500" dirty="0" smtClean="0">
                <a:latin typeface="+mn-lt"/>
              </a:rPr>
              <a:t>Country </a:t>
            </a:r>
            <a:r>
              <a:rPr lang="en-ZW" sz="3500" b="1" i="1" dirty="0" smtClean="0">
                <a:latin typeface="+mn-lt"/>
              </a:rPr>
              <a:t>adapted Electronic </a:t>
            </a:r>
            <a:r>
              <a:rPr lang="en-ZW" sz="3500" b="1" i="1" dirty="0">
                <a:latin typeface="+mn-lt"/>
              </a:rPr>
              <a:t>Patient Monitoring System (ePMS</a:t>
            </a:r>
            <a:r>
              <a:rPr lang="en-ZW" sz="3500" b="1" i="1" dirty="0" smtClean="0">
                <a:latin typeface="+mn-lt"/>
              </a:rPr>
              <a:t>) </a:t>
            </a:r>
            <a:r>
              <a:rPr lang="en-ZW" sz="3500" dirty="0" smtClean="0">
                <a:latin typeface="+mn-lt"/>
              </a:rPr>
              <a:t>from Tanzanian’s CTC system in 2012 </a:t>
            </a:r>
          </a:p>
          <a:p>
            <a:pPr lvl="1">
              <a:lnSpc>
                <a:spcPct val="120000"/>
              </a:lnSpc>
              <a:spcBef>
                <a:spcPts val="0"/>
              </a:spcBef>
            </a:pPr>
            <a:r>
              <a:rPr lang="en-ZW" sz="3500" dirty="0" smtClean="0">
                <a:latin typeface="+mn-lt"/>
              </a:rPr>
              <a:t>By 2017</a:t>
            </a:r>
            <a:r>
              <a:rPr lang="en-ZW" sz="3500" b="1" i="1" dirty="0" smtClean="0">
                <a:latin typeface="+mn-lt"/>
              </a:rPr>
              <a:t>, ePMS in 534 high volume solar-powered sites</a:t>
            </a:r>
            <a:r>
              <a:rPr lang="en-ZW" sz="3500" b="1" i="1" dirty="0">
                <a:latin typeface="+mn-lt"/>
              </a:rPr>
              <a:t> </a:t>
            </a:r>
            <a:r>
              <a:rPr lang="en-ZW" sz="3500" dirty="0" smtClean="0">
                <a:latin typeface="+mn-lt"/>
              </a:rPr>
              <a:t>with m</a:t>
            </a:r>
            <a:r>
              <a:rPr lang="en-ZW" sz="3800" dirty="0" smtClean="0">
                <a:latin typeface="+mn-lt"/>
              </a:rPr>
              <a:t>ore </a:t>
            </a:r>
            <a:r>
              <a:rPr lang="en-ZW" sz="3800" dirty="0">
                <a:latin typeface="+mn-lt"/>
              </a:rPr>
              <a:t>than </a:t>
            </a:r>
            <a:r>
              <a:rPr lang="en-ZW" sz="3800" b="1" i="1" dirty="0">
                <a:latin typeface="+mn-lt"/>
              </a:rPr>
              <a:t>8</a:t>
            </a:r>
            <a:r>
              <a:rPr lang="en-ZW" sz="3800" b="1" i="1" dirty="0" smtClean="0">
                <a:latin typeface="+mn-lt"/>
              </a:rPr>
              <a:t>00,000 </a:t>
            </a:r>
            <a:r>
              <a:rPr lang="en-ZW" sz="3800" b="1" i="1" dirty="0">
                <a:latin typeface="+mn-lt"/>
              </a:rPr>
              <a:t>HIV </a:t>
            </a:r>
            <a:r>
              <a:rPr lang="en-ZW" sz="3800" b="1" i="1" dirty="0" smtClean="0">
                <a:latin typeface="+mn-lt"/>
              </a:rPr>
              <a:t>positive cases </a:t>
            </a:r>
            <a:r>
              <a:rPr lang="en-ZW" sz="3800" i="1" dirty="0">
                <a:latin typeface="+mn-lt"/>
              </a:rPr>
              <a:t>in </a:t>
            </a:r>
            <a:r>
              <a:rPr lang="en-ZW" sz="3800" i="1" dirty="0" smtClean="0">
                <a:latin typeface="+mn-lt"/>
              </a:rPr>
              <a:t>system </a:t>
            </a:r>
          </a:p>
          <a:p>
            <a:pPr>
              <a:lnSpc>
                <a:spcPct val="120000"/>
              </a:lnSpc>
              <a:spcBef>
                <a:spcPts val="1800"/>
              </a:spcBef>
            </a:pPr>
            <a:r>
              <a:rPr lang="en-ZW" sz="3800" dirty="0" smtClean="0">
                <a:latin typeface="+mn-lt"/>
              </a:rPr>
              <a:t>HIV </a:t>
            </a:r>
            <a:r>
              <a:rPr lang="en-ZW" sz="3800" dirty="0">
                <a:latin typeface="+mn-lt"/>
              </a:rPr>
              <a:t>prevention (HTS and VMMC) and </a:t>
            </a:r>
            <a:r>
              <a:rPr lang="en-ZW" sz="3800" dirty="0" smtClean="0">
                <a:latin typeface="+mn-lt"/>
              </a:rPr>
              <a:t>case notification modules have </a:t>
            </a:r>
            <a:r>
              <a:rPr lang="en-ZW" sz="3800" dirty="0">
                <a:latin typeface="+mn-lt"/>
              </a:rPr>
              <a:t>been developed </a:t>
            </a:r>
            <a:r>
              <a:rPr lang="en-ZW" sz="3800" dirty="0" smtClean="0">
                <a:latin typeface="+mn-lt"/>
              </a:rPr>
              <a:t>and currently under pilot</a:t>
            </a:r>
            <a:endParaRPr lang="en-ZW" sz="3800" dirty="0">
              <a:latin typeface="+mn-lt"/>
            </a:endParaRPr>
          </a:p>
          <a:p>
            <a:pPr>
              <a:lnSpc>
                <a:spcPct val="120000"/>
              </a:lnSpc>
              <a:spcBef>
                <a:spcPts val="1800"/>
              </a:spcBef>
            </a:pPr>
            <a:r>
              <a:rPr lang="en-ZW" sz="3800" dirty="0" smtClean="0">
                <a:latin typeface="+mn-lt"/>
              </a:rPr>
              <a:t>System also longitudinally </a:t>
            </a:r>
            <a:r>
              <a:rPr lang="en-ZW" sz="3800" dirty="0">
                <a:latin typeface="+mn-lt"/>
              </a:rPr>
              <a:t>tracks </a:t>
            </a:r>
            <a:r>
              <a:rPr lang="en-ZW" sz="3800" dirty="0" smtClean="0">
                <a:latin typeface="+mn-lt"/>
              </a:rPr>
              <a:t>pregnant </a:t>
            </a:r>
            <a:r>
              <a:rPr lang="en-ZW" sz="3800" dirty="0">
                <a:latin typeface="+mn-lt"/>
              </a:rPr>
              <a:t>and </a:t>
            </a:r>
            <a:r>
              <a:rPr lang="en-ZW" sz="3800" dirty="0" smtClean="0">
                <a:latin typeface="+mn-lt"/>
              </a:rPr>
              <a:t>lactating </a:t>
            </a:r>
            <a:r>
              <a:rPr lang="en-ZW" sz="3800" dirty="0">
                <a:latin typeface="+mn-lt"/>
              </a:rPr>
              <a:t>women and HIV Exposed </a:t>
            </a:r>
            <a:r>
              <a:rPr lang="en-ZW" sz="3800" dirty="0" smtClean="0">
                <a:latin typeface="+mn-lt"/>
              </a:rPr>
              <a:t>Infants</a:t>
            </a:r>
          </a:p>
          <a:p>
            <a:pPr>
              <a:lnSpc>
                <a:spcPct val="120000"/>
              </a:lnSpc>
              <a:spcBef>
                <a:spcPts val="1800"/>
              </a:spcBef>
            </a:pPr>
            <a:r>
              <a:rPr lang="en-ZW" sz="3800" b="1" i="1" dirty="0" smtClean="0">
                <a:latin typeface="+mn-lt"/>
              </a:rPr>
              <a:t>Local Area Network/Wide Area Network </a:t>
            </a:r>
            <a:r>
              <a:rPr lang="en-ZW" sz="3800" i="1" dirty="0" smtClean="0">
                <a:latin typeface="+mn-lt"/>
              </a:rPr>
              <a:t>installed &amp; </a:t>
            </a:r>
            <a:r>
              <a:rPr lang="en-ZW" sz="3800" b="1" i="1" dirty="0" smtClean="0">
                <a:latin typeface="+mn-lt"/>
              </a:rPr>
              <a:t>Macro </a:t>
            </a:r>
            <a:r>
              <a:rPr lang="en-ZW" sz="3800" b="1" i="1" dirty="0">
                <a:latin typeface="+mn-lt"/>
              </a:rPr>
              <a:t>database </a:t>
            </a:r>
            <a:r>
              <a:rPr lang="en-ZW" sz="3800" dirty="0" smtClean="0">
                <a:latin typeface="+mn-lt"/>
              </a:rPr>
              <a:t>developed</a:t>
            </a:r>
            <a:r>
              <a:rPr lang="en-ZW" sz="3800" b="1" dirty="0" smtClean="0">
                <a:latin typeface="+mn-lt"/>
              </a:rPr>
              <a:t> </a:t>
            </a:r>
            <a:r>
              <a:rPr lang="en-ZW" sz="3800" b="1" i="1" dirty="0" smtClean="0">
                <a:latin typeface="+mn-lt"/>
              </a:rPr>
              <a:t>with support from Global Fund </a:t>
            </a:r>
            <a:r>
              <a:rPr lang="en-ZW" sz="3800" dirty="0" smtClean="0">
                <a:latin typeface="+mn-lt"/>
              </a:rPr>
              <a:t>to </a:t>
            </a:r>
            <a:r>
              <a:rPr lang="en-ZW" sz="3800" dirty="0">
                <a:latin typeface="+mn-lt"/>
              </a:rPr>
              <a:t>link all ePMS sites </a:t>
            </a:r>
            <a:r>
              <a:rPr lang="en-ZW" sz="3800" b="1" i="1" dirty="0" smtClean="0">
                <a:latin typeface="+mn-lt"/>
              </a:rPr>
              <a:t>for de-duplication &amp; ease of data analysis and reporting </a:t>
            </a:r>
            <a:endParaRPr lang="en-ZW" sz="3800" b="1" i="1" dirty="0">
              <a:latin typeface="+mn-lt"/>
            </a:endParaRPr>
          </a:p>
          <a:p>
            <a:pPr marL="214313" indent="-214313"/>
            <a:endParaRPr lang="en-ZW" dirty="0"/>
          </a:p>
          <a:p>
            <a:endParaRPr lang="en-ZW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7185352" y="1340768"/>
            <a:ext cx="4806072" cy="4338672"/>
          </a:xfrm>
          <a:prstGeom prst="rect">
            <a:avLst/>
          </a:prstGeom>
          <a:ln w="25400">
            <a:solidFill>
              <a:schemeClr val="tx1"/>
            </a:solidFill>
          </a:ln>
        </p:spPr>
      </p:pic>
      <p:sp>
        <p:nvSpPr>
          <p:cNvPr id="6" name="Rectangle 5"/>
          <p:cNvSpPr/>
          <p:nvPr/>
        </p:nvSpPr>
        <p:spPr>
          <a:xfrm>
            <a:off x="8544272" y="3674367"/>
            <a:ext cx="2664296" cy="1534160"/>
          </a:xfrm>
          <a:prstGeom prst="rect">
            <a:avLst/>
          </a:prstGeom>
          <a:noFill/>
          <a:ln w="349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W"/>
          </a:p>
        </p:txBody>
      </p:sp>
      <p:sp>
        <p:nvSpPr>
          <p:cNvPr id="4" name="Rectangle 3"/>
          <p:cNvSpPr/>
          <p:nvPr/>
        </p:nvSpPr>
        <p:spPr>
          <a:xfrm>
            <a:off x="7247922" y="5679440"/>
            <a:ext cx="4680932" cy="371191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ZW" sz="1100" dirty="0">
                <a:solidFill>
                  <a:schemeClr val="tx1"/>
                </a:solidFill>
              </a:rPr>
              <a:t>Source: Adopted from the 2015 WHO Strategic Information Guidelines 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1464" y="5970193"/>
            <a:ext cx="1152128" cy="8878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6203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6168008" y="116632"/>
            <a:ext cx="5904656" cy="720080"/>
          </a:xfrm>
        </p:spPr>
        <p:txBody>
          <a:bodyPr/>
          <a:lstStyle/>
          <a:p>
            <a:r>
              <a:rPr lang="en-ZW" sz="2400" dirty="0"/>
              <a:t>Integration with other information systems </a:t>
            </a:r>
            <a:r>
              <a:rPr lang="en-ZW" sz="2400" dirty="0" smtClean="0"/>
              <a:t>&amp; other </a:t>
            </a:r>
            <a:r>
              <a:rPr lang="en-ZW" sz="2400" dirty="0"/>
              <a:t>diseases programs in </a:t>
            </a:r>
            <a:r>
              <a:rPr lang="en-ZW" sz="2400" dirty="0" smtClean="0"/>
              <a:t>context </a:t>
            </a:r>
            <a:r>
              <a:rPr lang="en-ZW" sz="2400" dirty="0"/>
              <a:t>of UHC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344472" y="5726578"/>
            <a:ext cx="198993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W" sz="1200" dirty="0" smtClean="0"/>
              <a:t>Source: MOHCC, 2017</a:t>
            </a:r>
            <a:endParaRPr lang="en-ZW" sz="1200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1464" y="5970193"/>
            <a:ext cx="1152128" cy="887807"/>
          </a:xfrm>
          <a:prstGeom prst="rect">
            <a:avLst/>
          </a:prstGeom>
        </p:spPr>
      </p:pic>
      <p:pic>
        <p:nvPicPr>
          <p:cNvPr id="12" name="Picture 11"/>
          <p:cNvPicPr/>
          <p:nvPr/>
        </p:nvPicPr>
        <p:blipFill rotWithShape="1">
          <a:blip r:embed="rId3"/>
          <a:srcRect l="11363" t="6655" r="9359" b="6833"/>
          <a:stretch/>
        </p:blipFill>
        <p:spPr bwMode="auto">
          <a:xfrm>
            <a:off x="6052144" y="961375"/>
            <a:ext cx="6139856" cy="471247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74292" y="4725144"/>
            <a:ext cx="2019300" cy="619125"/>
          </a:xfrm>
          <a:prstGeom prst="rect">
            <a:avLst/>
          </a:prstGeom>
        </p:spPr>
      </p:pic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95481" y="2204864"/>
            <a:ext cx="5440788" cy="3952920"/>
          </a:xfrm>
        </p:spPr>
        <p:txBody>
          <a:bodyPr/>
          <a:lstStyle/>
          <a:p>
            <a:endParaRPr lang="en-ZW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5361" y="116632"/>
            <a:ext cx="5716784" cy="4116823"/>
          </a:xfrm>
          <a:prstGeom prst="rect">
            <a:avLst/>
          </a:prstGeom>
          <a:ln w="25400">
            <a:solidFill>
              <a:schemeClr val="tx1"/>
            </a:solidFill>
          </a:ln>
        </p:spPr>
      </p:pic>
      <p:pic>
        <p:nvPicPr>
          <p:cNvPr id="14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6"/>
          <a:srcRect/>
          <a:stretch>
            <a:fillRect/>
          </a:stretch>
        </p:blipFill>
        <p:spPr bwMode="auto">
          <a:xfrm>
            <a:off x="4049862" y="4556942"/>
            <a:ext cx="3312369" cy="2233823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ffectLst/>
        </p:spPr>
      </p:pic>
      <p:sp>
        <p:nvSpPr>
          <p:cNvPr id="15" name="Rectangle 14"/>
          <p:cNvSpPr/>
          <p:nvPr/>
        </p:nvSpPr>
        <p:spPr bwMode="auto">
          <a:xfrm>
            <a:off x="8118655" y="4264696"/>
            <a:ext cx="769942" cy="407861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1042988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ZW" sz="2000" b="1" i="0" u="none" strike="noStrike" cap="none" normalizeH="0" baseline="0" dirty="0" smtClean="0">
                <a:ln>
                  <a:noFill/>
                </a:ln>
                <a:solidFill>
                  <a:srgbClr val="000066"/>
                </a:solidFill>
                <a:effectLst/>
                <a:latin typeface="Arial" charset="0"/>
                <a:cs typeface="Arial" charset="0"/>
              </a:rPr>
              <a:t>EHR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2914988" y="5157192"/>
            <a:ext cx="113487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ZW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HIV Module</a:t>
            </a:r>
            <a:endParaRPr lang="en-ZW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Right Arrow 16"/>
          <p:cNvSpPr/>
          <p:nvPr/>
        </p:nvSpPr>
        <p:spPr bwMode="auto">
          <a:xfrm rot="19404432">
            <a:off x="7229143" y="5130681"/>
            <a:ext cx="374424" cy="158556"/>
          </a:xfrm>
          <a:prstGeom prst="rightArrow">
            <a:avLst/>
          </a:prstGeom>
          <a:solidFill>
            <a:srgbClr val="00B05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1042988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ZW" sz="3900" b="1" i="0" u="none" strike="noStrike" cap="none" normalizeH="0" baseline="0" smtClean="0">
              <a:ln>
                <a:noFill/>
              </a:ln>
              <a:solidFill>
                <a:srgbClr val="000066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2" name="Rectangle 1"/>
          <p:cNvSpPr/>
          <p:nvPr/>
        </p:nvSpPr>
        <p:spPr bwMode="auto">
          <a:xfrm>
            <a:off x="9493592" y="3608233"/>
            <a:ext cx="490840" cy="180807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1042988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900" b="1" i="0" u="none" strike="noStrike" cap="none" normalizeH="0" baseline="0" smtClean="0">
              <a:ln>
                <a:noFill/>
              </a:ln>
              <a:solidFill>
                <a:srgbClr val="000066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18" name="Rectangle 17"/>
          <p:cNvSpPr/>
          <p:nvPr/>
        </p:nvSpPr>
        <p:spPr bwMode="auto">
          <a:xfrm>
            <a:off x="9344520" y="4255749"/>
            <a:ext cx="276228" cy="180807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1042988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900" b="1" i="0" u="none" strike="noStrike" cap="none" normalizeH="0" baseline="0" smtClean="0">
              <a:ln>
                <a:noFill/>
              </a:ln>
              <a:solidFill>
                <a:srgbClr val="000066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19" name="Rectangle 18"/>
          <p:cNvSpPr/>
          <p:nvPr/>
        </p:nvSpPr>
        <p:spPr bwMode="auto">
          <a:xfrm>
            <a:off x="11208568" y="4264696"/>
            <a:ext cx="614404" cy="168968"/>
          </a:xfrm>
          <a:prstGeom prst="rect">
            <a:avLst/>
          </a:prstGeom>
          <a:solidFill>
            <a:schemeClr val="accent1">
              <a:alpha val="82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1042988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900" b="1" i="0" u="none" strike="noStrike" cap="none" normalizeH="0" baseline="0" smtClean="0">
              <a:ln>
                <a:noFill/>
              </a:ln>
              <a:solidFill>
                <a:srgbClr val="000066"/>
              </a:solidFill>
              <a:effectLst/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002101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ZW" sz="2800" dirty="0"/>
              <a:t>National Progress Towards Meeting 90-90-90 Targets as at </a:t>
            </a:r>
            <a:r>
              <a:rPr lang="en-ZW" sz="2800" dirty="0" smtClean="0"/>
              <a:t>Dec 2017 </a:t>
            </a:r>
            <a:endParaRPr lang="en-ZW" sz="2800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10204531"/>
              </p:ext>
            </p:extLst>
          </p:nvPr>
        </p:nvGraphicFramePr>
        <p:xfrm>
          <a:off x="586154" y="1242645"/>
          <a:ext cx="10982454" cy="398655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33334" y="5412897"/>
            <a:ext cx="3149573" cy="258869"/>
          </a:xfrm>
          <a:prstGeom prst="rect">
            <a:avLst/>
          </a:prstGeom>
          <a:ln w="22225">
            <a:solidFill>
              <a:schemeClr val="tx1"/>
            </a:solidFill>
          </a:ln>
        </p:spPr>
      </p:pic>
      <p:sp>
        <p:nvSpPr>
          <p:cNvPr id="8" name="TextBox 7"/>
          <p:cNvSpPr txBox="1"/>
          <p:nvPr/>
        </p:nvSpPr>
        <p:spPr>
          <a:xfrm>
            <a:off x="4403812" y="5709848"/>
            <a:ext cx="716333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W" sz="1200" dirty="0" smtClean="0"/>
              <a:t>Source: MOHCC Programme Data, 2018; DHS 2015/16; MOHCC 2017 HIV estimates, ZIMPHIA 2016</a:t>
            </a:r>
            <a:endParaRPr lang="en-ZW" sz="1200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1464" y="5970193"/>
            <a:ext cx="1152128" cy="887807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auto">
          <a:xfrm>
            <a:off x="3791744" y="1433168"/>
            <a:ext cx="1872208" cy="3791657"/>
          </a:xfrm>
          <a:prstGeom prst="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1042988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ZW" sz="3900" b="1" i="0" u="none" strike="noStrike" cap="none" normalizeH="0" baseline="0" dirty="0" smtClean="0">
              <a:ln>
                <a:noFill/>
              </a:ln>
              <a:solidFill>
                <a:srgbClr val="000066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11" name="Rectangle 10"/>
          <p:cNvSpPr/>
          <p:nvPr/>
        </p:nvSpPr>
        <p:spPr bwMode="auto">
          <a:xfrm>
            <a:off x="7680176" y="1461261"/>
            <a:ext cx="1728192" cy="3791657"/>
          </a:xfrm>
          <a:prstGeom prst="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1042988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ZW" sz="3900" b="1" i="0" u="none" strike="noStrike" cap="none" normalizeH="0" baseline="0" smtClean="0">
              <a:ln>
                <a:noFill/>
              </a:ln>
              <a:solidFill>
                <a:srgbClr val="000066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12" name="Rectangle 11"/>
          <p:cNvSpPr/>
          <p:nvPr/>
        </p:nvSpPr>
        <p:spPr bwMode="auto">
          <a:xfrm>
            <a:off x="9525187" y="1461261"/>
            <a:ext cx="1926602" cy="3791657"/>
          </a:xfrm>
          <a:prstGeom prst="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1042988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ZW" sz="3900" b="1" i="0" u="none" strike="noStrike" cap="none" normalizeH="0" baseline="0" smtClean="0">
              <a:ln>
                <a:noFill/>
              </a:ln>
              <a:solidFill>
                <a:srgbClr val="000066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403812" y="909281"/>
            <a:ext cx="6480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W" b="1" dirty="0" smtClean="0">
                <a:solidFill>
                  <a:srgbClr val="FF0000"/>
                </a:solidFill>
              </a:rPr>
              <a:t>74%</a:t>
            </a:r>
            <a:endParaRPr lang="en-ZW" b="1" dirty="0">
              <a:solidFill>
                <a:srgbClr val="FF00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8224014" y="909281"/>
            <a:ext cx="6480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W" b="1" dirty="0" smtClean="0">
                <a:solidFill>
                  <a:srgbClr val="FF0000"/>
                </a:solidFill>
              </a:rPr>
              <a:t>84%</a:t>
            </a:r>
            <a:endParaRPr lang="en-ZW" b="1" dirty="0">
              <a:solidFill>
                <a:srgbClr val="FF000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0344472" y="905076"/>
            <a:ext cx="6887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W" b="1" dirty="0" smtClean="0">
                <a:solidFill>
                  <a:srgbClr val="FF0000"/>
                </a:solidFill>
              </a:rPr>
              <a:t>88%</a:t>
            </a:r>
            <a:endParaRPr lang="en-ZW" b="1" dirty="0">
              <a:solidFill>
                <a:srgbClr val="FF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0203757" y="5286075"/>
            <a:ext cx="98354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FF0000"/>
                </a:solidFill>
              </a:rPr>
              <a:t>3</a:t>
            </a:r>
            <a:r>
              <a:rPr lang="en-US" sz="2000" b="1" baseline="30000" dirty="0" smtClean="0">
                <a:solidFill>
                  <a:srgbClr val="FF0000"/>
                </a:solidFill>
              </a:rPr>
              <a:t>rd</a:t>
            </a:r>
            <a:r>
              <a:rPr lang="en-US" sz="2000" b="1" dirty="0" smtClean="0">
                <a:solidFill>
                  <a:srgbClr val="FF0000"/>
                </a:solidFill>
              </a:rPr>
              <a:t> 90</a:t>
            </a:r>
            <a:endParaRPr lang="en-US" sz="2000" b="1" dirty="0">
              <a:solidFill>
                <a:srgbClr val="FF000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236076" y="5309738"/>
            <a:ext cx="98354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FF0000"/>
                </a:solidFill>
              </a:rPr>
              <a:t>1</a:t>
            </a:r>
            <a:r>
              <a:rPr lang="en-US" sz="2000" b="1" baseline="30000" dirty="0" smtClean="0">
                <a:solidFill>
                  <a:srgbClr val="FF0000"/>
                </a:solidFill>
              </a:rPr>
              <a:t>st</a:t>
            </a:r>
            <a:r>
              <a:rPr lang="en-US" sz="2000" b="1" dirty="0" smtClean="0">
                <a:solidFill>
                  <a:srgbClr val="FF0000"/>
                </a:solidFill>
              </a:rPr>
              <a:t> 90</a:t>
            </a:r>
            <a:endParaRPr lang="en-US" sz="2000" b="1" dirty="0">
              <a:solidFill>
                <a:srgbClr val="FF000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8224014" y="5286020"/>
            <a:ext cx="98354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FF0000"/>
                </a:solidFill>
              </a:rPr>
              <a:t>2</a:t>
            </a:r>
            <a:r>
              <a:rPr lang="en-US" sz="2000" b="1" baseline="30000" dirty="0" smtClean="0">
                <a:solidFill>
                  <a:srgbClr val="FF0000"/>
                </a:solidFill>
              </a:rPr>
              <a:t>nd</a:t>
            </a:r>
            <a:r>
              <a:rPr lang="en-US" sz="2000" b="1" dirty="0" smtClean="0">
                <a:solidFill>
                  <a:srgbClr val="FF0000"/>
                </a:solidFill>
              </a:rPr>
              <a:t> 90</a:t>
            </a:r>
            <a:endParaRPr lang="en-US" sz="2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27626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6_master">
  <a:themeElements>
    <a:clrScheme name="master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Custom 2">
      <a:majorFont>
        <a:latin typeface="Gill Sans MT"/>
        <a:ea typeface=""/>
        <a:cs typeface=""/>
      </a:majorFont>
      <a:minorFont>
        <a:latin typeface="Gill Sans M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1042988" rtl="1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900" b="1" i="0" u="none" strike="noStrike" cap="none" normalizeH="0" baseline="0" smtClean="0">
            <a:ln>
              <a:noFill/>
            </a:ln>
            <a:solidFill>
              <a:srgbClr val="000066"/>
            </a:solidFill>
            <a:effectLst/>
            <a:latin typeface="Arial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1042988" rtl="1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900" b="1" i="0" u="none" strike="noStrike" cap="none" normalizeH="0" baseline="0" smtClean="0">
            <a:ln>
              <a:noFill/>
            </a:ln>
            <a:solidFill>
              <a:srgbClr val="000066"/>
            </a:solidFill>
            <a:effectLst/>
            <a:latin typeface="Arial" charset="0"/>
            <a:cs typeface="Arial" charset="0"/>
          </a:defRPr>
        </a:defPPr>
      </a:lstStyle>
    </a:lnDef>
  </a:objectDefaults>
  <a:extraClrSchemeLst>
    <a:extraClrScheme>
      <a:clrScheme name="master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aster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aster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aster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aster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aster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aster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aster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aster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aster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aster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aster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7_master">
  <a:themeElements>
    <a:clrScheme name="master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master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1042988" rtl="1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900" b="1" i="0" u="none" strike="noStrike" cap="none" normalizeH="0" baseline="0" smtClean="0">
            <a:ln>
              <a:noFill/>
            </a:ln>
            <a:solidFill>
              <a:srgbClr val="000066"/>
            </a:solidFill>
            <a:effectLst/>
            <a:latin typeface="Arial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1042988" rtl="1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900" b="1" i="0" u="none" strike="noStrike" cap="none" normalizeH="0" baseline="0" smtClean="0">
            <a:ln>
              <a:noFill/>
            </a:ln>
            <a:solidFill>
              <a:srgbClr val="000066"/>
            </a:solidFill>
            <a:effectLst/>
            <a:latin typeface="Arial" charset="0"/>
            <a:cs typeface="Arial" charset="0"/>
          </a:defRPr>
        </a:defPPr>
      </a:lstStyle>
    </a:lnDef>
  </a:objectDefaults>
  <a:extraClrSchemeLst>
    <a:extraClrScheme>
      <a:clrScheme name="master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aster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aster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aster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aster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aster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aster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aster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aster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aster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aster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aster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2_PPTtemplate">
  <a:themeElements>
    <a:clrScheme name="PPTtemplat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PPTtemplate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1042988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GB" sz="3900" b="1" i="0" u="none" strike="noStrike" cap="none" normalizeH="0" baseline="0" smtClean="0">
            <a:ln>
              <a:noFill/>
            </a:ln>
            <a:solidFill>
              <a:srgbClr val="000066"/>
            </a:solidFill>
            <a:effectLst/>
            <a:latin typeface="Arial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1042988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GB" sz="3900" b="1" i="0" u="none" strike="noStrike" cap="none" normalizeH="0" baseline="0" smtClean="0">
            <a:ln>
              <a:noFill/>
            </a:ln>
            <a:solidFill>
              <a:srgbClr val="000066"/>
            </a:solidFill>
            <a:effectLst/>
            <a:latin typeface="Arial" charset="0"/>
            <a:cs typeface="Arial" charset="0"/>
          </a:defRPr>
        </a:defPPr>
      </a:lstStyle>
    </a:lnDef>
  </a:objectDefaults>
  <a:extraClrSchemeLst>
    <a:extraClrScheme>
      <a:clrScheme name="PPTtemplat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PTtemplat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PTtemplat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PTtemplat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PTtemplat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PTtemplat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PTtemplat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PTtemplat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PTtemplat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PTtemplat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PTtemplat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PTtemplat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new logo - Presentation TEMPLATE 2014</Template>
  <TotalTime>49829</TotalTime>
  <Words>1656</Words>
  <Application>Microsoft Office PowerPoint</Application>
  <PresentationFormat>Widescreen</PresentationFormat>
  <Paragraphs>209</Paragraphs>
  <Slides>20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20</vt:i4>
      </vt:variant>
    </vt:vector>
  </HeadingPairs>
  <TitlesOfParts>
    <vt:vector size="31" baseType="lpstr">
      <vt:lpstr>Arial</vt:lpstr>
      <vt:lpstr>Arial Narrow</vt:lpstr>
      <vt:lpstr>Calibri</vt:lpstr>
      <vt:lpstr>DengXian</vt:lpstr>
      <vt:lpstr>Franklin Gothic Medium</vt:lpstr>
      <vt:lpstr>Gill Sans MT</vt:lpstr>
      <vt:lpstr>Times New Roman</vt:lpstr>
      <vt:lpstr>Wingdings</vt:lpstr>
      <vt:lpstr>6_master</vt:lpstr>
      <vt:lpstr>7_master</vt:lpstr>
      <vt:lpstr>2_PPTtemplate</vt:lpstr>
      <vt:lpstr>Cascade analysis and use of data in Zimbabwe </vt:lpstr>
      <vt:lpstr>Presentation Outline </vt:lpstr>
      <vt:lpstr>Country Profile </vt:lpstr>
      <vt:lpstr>Despite significant milestones having been achieved and country on track towards meeting 90 90 90 targets before 2020, gaps still exists….</vt:lpstr>
      <vt:lpstr>Zimbabwe’s Health Information Management System (Background)</vt:lpstr>
      <vt:lpstr>Evolution of Zimbabwean HMIS/DHIS2 system </vt:lpstr>
      <vt:lpstr>Roll out of electronic patient level systems to facilitate longitudinal tracking of HIV clients …</vt:lpstr>
      <vt:lpstr>Integration with other information systems &amp; other diseases programs in context of UHC</vt:lpstr>
      <vt:lpstr>National Progress Towards Meeting 90-90-90 Targets as at Dec 2017 </vt:lpstr>
      <vt:lpstr>Missed Opportunities in the National  PMTCT Care Cascade…..</vt:lpstr>
      <vt:lpstr>Missed Opportunities in the National HIV Exposed Infant Care Cascade…</vt:lpstr>
      <vt:lpstr>Missed Opportunities in National HIV Testing Services Cascade, Jan – Mar 2018</vt:lpstr>
      <vt:lpstr>Variations along the HIV Treatment &amp; Care Cascade across Provinces…</vt:lpstr>
      <vt:lpstr>Variations in HIV Testing Services Cascades across districts ….</vt:lpstr>
      <vt:lpstr>PowerPoint Presentation</vt:lpstr>
      <vt:lpstr>With Roll Out of ePMS routine Implementation of Quality Improvement Initiatives Enhanced... </vt:lpstr>
      <vt:lpstr>Despite significant progress made in strengthening country’s HIMS, weaknesses still exists in optimizing facility data use &amp; analysis….</vt:lpstr>
      <vt:lpstr>Over-reporting &amp; underreporting on some key indicators across disease programmes still happening due to manual based M&amp;E recording &amp; reporting systems………………….. </vt:lpstr>
      <vt:lpstr>To achieve universal health coverage, country to take a ‘business unusual approach’ to enhance HMIS or DHIS2 use &amp; analysis at local level</vt:lpstr>
      <vt:lpstr>Thank You &amp; Acknowledgements</vt:lpstr>
    </vt:vector>
  </TitlesOfParts>
  <Company>WHO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WI, Teodora Elvira</dc:creator>
  <cp:lastModifiedBy>Saal</cp:lastModifiedBy>
  <cp:revision>495</cp:revision>
  <cp:lastPrinted>2016-11-02T13:03:51Z</cp:lastPrinted>
  <dcterms:created xsi:type="dcterms:W3CDTF">2014-10-29T13:50:38Z</dcterms:created>
  <dcterms:modified xsi:type="dcterms:W3CDTF">2018-07-26T10:29:56Z</dcterms:modified>
</cp:coreProperties>
</file>